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7" r:id="rId1"/>
  </p:sldMasterIdLst>
  <p:notesMasterIdLst>
    <p:notesMasterId r:id="rId38"/>
  </p:notesMasterIdLst>
  <p:handoutMasterIdLst>
    <p:handoutMasterId r:id="rId39"/>
  </p:handoutMasterIdLst>
  <p:sldIdLst>
    <p:sldId id="259" r:id="rId2"/>
    <p:sldId id="260" r:id="rId3"/>
    <p:sldId id="262" r:id="rId4"/>
    <p:sldId id="264" r:id="rId5"/>
    <p:sldId id="280" r:id="rId6"/>
    <p:sldId id="281" r:id="rId7"/>
    <p:sldId id="282" r:id="rId8"/>
    <p:sldId id="283" r:id="rId9"/>
    <p:sldId id="284" r:id="rId10"/>
    <p:sldId id="258" r:id="rId11"/>
    <p:sldId id="261" r:id="rId12"/>
    <p:sldId id="263" r:id="rId13"/>
    <p:sldId id="265" r:id="rId14"/>
    <p:sldId id="266" r:id="rId15"/>
    <p:sldId id="267" r:id="rId16"/>
    <p:sldId id="296" r:id="rId17"/>
    <p:sldId id="297" r:id="rId18"/>
    <p:sldId id="285" r:id="rId19"/>
    <p:sldId id="286" r:id="rId20"/>
    <p:sldId id="268" r:id="rId21"/>
    <p:sldId id="269" r:id="rId22"/>
    <p:sldId id="270" r:id="rId23"/>
    <p:sldId id="271" r:id="rId24"/>
    <p:sldId id="273" r:id="rId25"/>
    <p:sldId id="275" r:id="rId26"/>
    <p:sldId id="287" r:id="rId27"/>
    <p:sldId id="274" r:id="rId28"/>
    <p:sldId id="288" r:id="rId29"/>
    <p:sldId id="290" r:id="rId30"/>
    <p:sldId id="291" r:id="rId31"/>
    <p:sldId id="294" r:id="rId32"/>
    <p:sldId id="295" r:id="rId33"/>
    <p:sldId id="277" r:id="rId34"/>
    <p:sldId id="278" r:id="rId35"/>
    <p:sldId id="292" r:id="rId36"/>
    <p:sldId id="279" r:id="rId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cia Farkasova" initials="LF" lastIdx="1" clrIdx="0">
    <p:extLst>
      <p:ext uri="{19B8F6BF-5375-455C-9EA6-DF929625EA0E}">
        <p15:presenceInfo xmlns:p15="http://schemas.microsoft.com/office/powerpoint/2012/main" userId="991151a963fdb6c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A147"/>
    <a:srgbClr val="B54C2D"/>
    <a:srgbClr val="B66952"/>
    <a:srgbClr val="B56D45"/>
    <a:srgbClr val="DF98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04" autoAdjust="0"/>
    <p:restoredTop sz="94660"/>
  </p:normalViewPr>
  <p:slideViewPr>
    <p:cSldViewPr snapToGrid="0">
      <p:cViewPr>
        <p:scale>
          <a:sx n="73" d="100"/>
          <a:sy n="73" d="100"/>
        </p:scale>
        <p:origin x="39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A20905-3954-474B-A606-562BCA026DC1}" type="doc">
      <dgm:prSet loTypeId="urn:microsoft.com/office/officeart/2016/7/layout/LinearBlockProcessNumbered" loCatId="process" qsTypeId="urn:microsoft.com/office/officeart/2005/8/quickstyle/simple3" qsCatId="simple" csTypeId="urn:microsoft.com/office/officeart/2005/8/colors/colorful2" csCatId="colorful" phldr="1"/>
      <dgm:spPr/>
      <dgm:t>
        <a:bodyPr rtlCol="0"/>
        <a:lstStyle/>
        <a:p>
          <a:pPr rtl="0"/>
          <a:endParaRPr lang="en-US"/>
        </a:p>
      </dgm:t>
    </dgm:pt>
    <dgm:pt modelId="{9EF41CC5-EF3B-4A6D-8229-3F1333EADFB3}">
      <dgm:prSet/>
      <dgm:spPr/>
      <dgm:t>
        <a:bodyPr rtlCol="0"/>
        <a:lstStyle/>
        <a:p>
          <a:pPr rtl="0">
            <a:defRPr cap="all"/>
          </a:pPr>
          <a:r>
            <a:rPr lang="hu" dirty="0">
              <a:latin typeface="Times New Roman" panose="02020603050405020304" pitchFamily="18" charset="0"/>
              <a:cs typeface="Times New Roman" panose="02020603050405020304" pitchFamily="18" charset="0"/>
            </a:rPr>
            <a:t>SZájüreg</a:t>
          </a:r>
        </a:p>
      </dgm:t>
    </dgm:pt>
    <dgm:pt modelId="{DAEF1C7D-B0C5-46FA-BED3-8A54E918D3E0}" type="parTrans" cxnId="{E476EEBC-7C9F-4E07-BD58-1044B9769B64}">
      <dgm:prSet/>
      <dgm:spPr/>
      <dgm:t>
        <a:bodyPr rtlCol="0"/>
        <a:lstStyle/>
        <a:p>
          <a:pPr rtl="0"/>
          <a:endParaRPr lang="en-US"/>
        </a:p>
      </dgm:t>
    </dgm:pt>
    <dgm:pt modelId="{98E6DD7C-B953-4119-9F64-9914E467ECBF}" type="sibTrans" cxnId="{E476EEBC-7C9F-4E07-BD58-1044B9769B64}">
      <dgm:prSet phldrT="03" phldr="0"/>
      <dgm:spPr/>
      <dgm:t>
        <a:bodyPr rtlCol="0"/>
        <a:lstStyle/>
        <a:p>
          <a:pPr rtl="0"/>
          <a:r>
            <a:rPr lang="hu"/>
            <a:t>03</a:t>
          </a:r>
          <a:endParaRPr lang="hu" dirty="0"/>
        </a:p>
      </dgm:t>
    </dgm:pt>
    <dgm:pt modelId="{53742231-981F-480A-940F-203EC2F7423F}">
      <dgm:prSet/>
      <dgm:spPr/>
      <dgm:t>
        <a:bodyPr rtlCol="0"/>
        <a:lstStyle/>
        <a:p>
          <a:pPr rtl="0">
            <a:defRPr cap="all"/>
          </a:pPr>
          <a:r>
            <a:rPr lang="hu" dirty="0">
              <a:latin typeface="Times New Roman" panose="02020603050405020304" pitchFamily="18" charset="0"/>
              <a:cs typeface="Times New Roman" panose="02020603050405020304" pitchFamily="18" charset="0"/>
            </a:rPr>
            <a:t>Féreghajtás</a:t>
          </a:r>
        </a:p>
      </dgm:t>
    </dgm:pt>
    <dgm:pt modelId="{EF449C32-A7AE-4099-9E9B-9E2F736A89CE}" type="sibTrans" cxnId="{F226B1C2-5D99-403A-8240-EAD6BD4D8534}">
      <dgm:prSet phldrT="02" phldr="0"/>
      <dgm:spPr/>
      <dgm:t>
        <a:bodyPr rtlCol="0"/>
        <a:lstStyle/>
        <a:p>
          <a:pPr rtl="0"/>
          <a:r>
            <a:rPr lang="hu"/>
            <a:t>02</a:t>
          </a:r>
          <a:endParaRPr lang="hu" dirty="0"/>
        </a:p>
      </dgm:t>
    </dgm:pt>
    <dgm:pt modelId="{2FC75195-FBA1-43DE-85DD-40B4B3A2F1F3}" type="parTrans" cxnId="{F226B1C2-5D99-403A-8240-EAD6BD4D8534}">
      <dgm:prSet/>
      <dgm:spPr/>
      <dgm:t>
        <a:bodyPr rtlCol="0"/>
        <a:lstStyle/>
        <a:p>
          <a:pPr rtl="0"/>
          <a:endParaRPr lang="en-US"/>
        </a:p>
      </dgm:t>
    </dgm:pt>
    <dgm:pt modelId="{DC13AB6D-DEA2-4CBB-AC69-1EF1A6AD1512}">
      <dgm:prSet custT="1"/>
      <dgm:spPr/>
      <dgm:t>
        <a:bodyPr rtlCol="0" anchor="t"/>
        <a:lstStyle/>
        <a:p>
          <a:pPr algn="ctr" rtl="0">
            <a:lnSpc>
              <a:spcPct val="100000"/>
            </a:lnSpc>
            <a:defRPr cap="all"/>
          </a:pPr>
          <a:r>
            <a:rPr lang="hu" sz="2600" dirty="0">
              <a:latin typeface="Times New Roman" panose="02020603050405020304" pitchFamily="18" charset="0"/>
              <a:cs typeface="Times New Roman" panose="02020603050405020304" pitchFamily="18" charset="0"/>
            </a:rPr>
            <a:t>VÉDŐOltások </a:t>
          </a:r>
          <a:br>
            <a:rPr lang="hu" sz="2600" dirty="0"/>
          </a:br>
          <a:endParaRPr lang="hu" sz="1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C64CC83-643C-4E12-8F97-BC19DC031190}" type="sibTrans" cxnId="{4B888393-351D-4489-90C9-5A68061AB236}">
      <dgm:prSet phldrT="01" phldr="0"/>
      <dgm:spPr/>
      <dgm:t>
        <a:bodyPr rtlCol="0"/>
        <a:lstStyle/>
        <a:p>
          <a:pPr rtl="0"/>
          <a:r>
            <a:rPr lang="hu"/>
            <a:t>01</a:t>
          </a:r>
          <a:endParaRPr lang="hu" dirty="0"/>
        </a:p>
      </dgm:t>
    </dgm:pt>
    <dgm:pt modelId="{2C752582-D9FF-4E04-A92F-827DB4BB5C48}" type="parTrans" cxnId="{4B888393-351D-4489-90C9-5A68061AB236}">
      <dgm:prSet/>
      <dgm:spPr/>
      <dgm:t>
        <a:bodyPr rtlCol="0"/>
        <a:lstStyle/>
        <a:p>
          <a:pPr rtl="0"/>
          <a:endParaRPr lang="en-US"/>
        </a:p>
      </dgm:t>
    </dgm:pt>
    <dgm:pt modelId="{579698BD-D232-4926-8D7B-29A69B90858B}" type="pres">
      <dgm:prSet presAssocID="{8AA20905-3954-474B-A606-562BCA026DC1}" presName="Name0" presStyleCnt="0">
        <dgm:presLayoutVars>
          <dgm:animLvl val="lvl"/>
          <dgm:resizeHandles val="exact"/>
        </dgm:presLayoutVars>
      </dgm:prSet>
      <dgm:spPr/>
    </dgm:pt>
    <dgm:pt modelId="{3DD5B223-886E-4FC7-BDA1-ECA869A474EC}" type="pres">
      <dgm:prSet presAssocID="{DC13AB6D-DEA2-4CBB-AC69-1EF1A6AD1512}" presName="compositeNode" presStyleCnt="0">
        <dgm:presLayoutVars>
          <dgm:bulletEnabled val="1"/>
        </dgm:presLayoutVars>
      </dgm:prSet>
      <dgm:spPr/>
    </dgm:pt>
    <dgm:pt modelId="{DA3A6BD4-857F-4C66-97FA-B1E1C180A950}" type="pres">
      <dgm:prSet presAssocID="{DC13AB6D-DEA2-4CBB-AC69-1EF1A6AD1512}" presName="bgRect" presStyleLbl="alignNode1" presStyleIdx="0" presStyleCnt="3" custScaleY="121236" custLinFactNeighborX="835" custLinFactNeighborY="-10852"/>
      <dgm:spPr/>
    </dgm:pt>
    <dgm:pt modelId="{BBA91679-4684-4A04-8AEB-03038C78A75C}" type="pres">
      <dgm:prSet presAssocID="{9C64CC83-643C-4E12-8F97-BC19DC031190}" presName="sibTransNodeRect" presStyleLbl="alignNode1" presStyleIdx="0" presStyleCnt="3" custAng="10800000" custFlipVert="1" custFlipHor="0" custScaleX="28613" custScaleY="55390" custLinFactX="-29021" custLinFactNeighborX="-100000" custLinFactNeighborY="-57979">
        <dgm:presLayoutVars>
          <dgm:chMax val="0"/>
          <dgm:bulletEnabled val="1"/>
        </dgm:presLayoutVars>
      </dgm:prSet>
      <dgm:spPr/>
    </dgm:pt>
    <dgm:pt modelId="{5F398AEE-BC0F-4F30-99FA-92D67A176C2D}" type="pres">
      <dgm:prSet presAssocID="{DC13AB6D-DEA2-4CBB-AC69-1EF1A6AD1512}" presName="nodeRect" presStyleLbl="alignNode1" presStyleIdx="0" presStyleCnt="3">
        <dgm:presLayoutVars>
          <dgm:bulletEnabled val="1"/>
        </dgm:presLayoutVars>
      </dgm:prSet>
      <dgm:spPr/>
    </dgm:pt>
    <dgm:pt modelId="{3C27A223-AC17-40BD-B7C5-0447661C2934}" type="pres">
      <dgm:prSet presAssocID="{9C64CC83-643C-4E12-8F97-BC19DC031190}" presName="sibTrans" presStyleCnt="0"/>
      <dgm:spPr/>
    </dgm:pt>
    <dgm:pt modelId="{0864151C-845B-4A50-9755-7EE613694D81}" type="pres">
      <dgm:prSet presAssocID="{53742231-981F-480A-940F-203EC2F7423F}" presName="compositeNode" presStyleCnt="0">
        <dgm:presLayoutVars>
          <dgm:bulletEnabled val="1"/>
        </dgm:presLayoutVars>
      </dgm:prSet>
      <dgm:spPr/>
    </dgm:pt>
    <dgm:pt modelId="{00AE7F27-0E5D-4AFB-ACD6-B5A19E79EA42}" type="pres">
      <dgm:prSet presAssocID="{53742231-981F-480A-940F-203EC2F7423F}" presName="bgRect" presStyleLbl="alignNode1" presStyleIdx="1" presStyleCnt="3" custScaleY="121236" custLinFactNeighborY="-1194"/>
      <dgm:spPr/>
    </dgm:pt>
    <dgm:pt modelId="{975C752B-C37A-4BA6-A3AE-2202A141404A}" type="pres">
      <dgm:prSet presAssocID="{EF449C32-A7AE-4099-9E9B-9E2F736A89CE}" presName="sibTransNodeRect" presStyleLbl="alignNode1" presStyleIdx="1" presStyleCnt="3" custScaleX="27663" custScaleY="47720" custLinFactNeighborX="-35260" custLinFactNeighborY="-51944">
        <dgm:presLayoutVars>
          <dgm:chMax val="0"/>
          <dgm:bulletEnabled val="1"/>
        </dgm:presLayoutVars>
      </dgm:prSet>
      <dgm:spPr/>
    </dgm:pt>
    <dgm:pt modelId="{C5BDCA19-B754-421E-A6CC-628F80FC74CB}" type="pres">
      <dgm:prSet presAssocID="{53742231-981F-480A-940F-203EC2F7423F}" presName="nodeRect" presStyleLbl="alignNode1" presStyleIdx="1" presStyleCnt="3">
        <dgm:presLayoutVars>
          <dgm:bulletEnabled val="1"/>
        </dgm:presLayoutVars>
      </dgm:prSet>
      <dgm:spPr/>
    </dgm:pt>
    <dgm:pt modelId="{3E36C1DA-E751-469B-91D5-B7ADF3790DAB}" type="pres">
      <dgm:prSet presAssocID="{EF449C32-A7AE-4099-9E9B-9E2F736A89CE}" presName="sibTrans" presStyleCnt="0"/>
      <dgm:spPr/>
    </dgm:pt>
    <dgm:pt modelId="{19974A3A-09A4-40DE-BB0F-D9AED1ACB06E}" type="pres">
      <dgm:prSet presAssocID="{9EF41CC5-EF3B-4A6D-8229-3F1333EADFB3}" presName="compositeNode" presStyleCnt="0">
        <dgm:presLayoutVars>
          <dgm:bulletEnabled val="1"/>
        </dgm:presLayoutVars>
      </dgm:prSet>
      <dgm:spPr/>
    </dgm:pt>
    <dgm:pt modelId="{CAD62F17-E99D-4FEF-B376-961CA4CB20EB}" type="pres">
      <dgm:prSet presAssocID="{9EF41CC5-EF3B-4A6D-8229-3F1333EADFB3}" presName="bgRect" presStyleLbl="alignNode1" presStyleIdx="2" presStyleCnt="3" custScaleY="121236" custLinFactNeighborX="-262" custLinFactNeighborY="-10267"/>
      <dgm:spPr/>
    </dgm:pt>
    <dgm:pt modelId="{E20811D6-E5D4-4C9E-AABF-9E0E1902CA2C}" type="pres">
      <dgm:prSet presAssocID="{98E6DD7C-B953-4119-9F64-9914E467ECBF}" presName="sibTransNodeRect" presStyleLbl="alignNode1" presStyleIdx="2" presStyleCnt="3" custFlipHor="1" custScaleX="34690" custScaleY="48936" custLinFactNeighborX="-32106" custLinFactNeighborY="-51223">
        <dgm:presLayoutVars>
          <dgm:chMax val="0"/>
          <dgm:bulletEnabled val="1"/>
        </dgm:presLayoutVars>
      </dgm:prSet>
      <dgm:spPr/>
    </dgm:pt>
    <dgm:pt modelId="{67D48337-9200-42EF-A956-8FC92E9B78D2}" type="pres">
      <dgm:prSet presAssocID="{9EF41CC5-EF3B-4A6D-8229-3F1333EADFB3}" presName="nodeRect" presStyleLbl="alignNode1" presStyleIdx="2" presStyleCnt="3">
        <dgm:presLayoutVars>
          <dgm:bulletEnabled val="1"/>
        </dgm:presLayoutVars>
      </dgm:prSet>
      <dgm:spPr/>
    </dgm:pt>
  </dgm:ptLst>
  <dgm:cxnLst>
    <dgm:cxn modelId="{43B61840-F115-4174-96B9-DA0C0E83489E}" type="presOf" srcId="{9EF41CC5-EF3B-4A6D-8229-3F1333EADFB3}" destId="{CAD62F17-E99D-4FEF-B376-961CA4CB20EB}" srcOrd="0" destOrd="0" presId="urn:microsoft.com/office/officeart/2016/7/layout/LinearBlockProcessNumbered"/>
    <dgm:cxn modelId="{0439566F-A180-439C-8FAE-14E400EF2DCF}" type="presOf" srcId="{8AA20905-3954-474B-A606-562BCA026DC1}" destId="{579698BD-D232-4926-8D7B-29A69B90858B}" srcOrd="0" destOrd="0" presId="urn:microsoft.com/office/officeart/2016/7/layout/LinearBlockProcessNumbered"/>
    <dgm:cxn modelId="{29280853-1A86-48A7-BA30-A3847B3BBF6D}" type="presOf" srcId="{98E6DD7C-B953-4119-9F64-9914E467ECBF}" destId="{E20811D6-E5D4-4C9E-AABF-9E0E1902CA2C}" srcOrd="0" destOrd="0" presId="urn:microsoft.com/office/officeart/2016/7/layout/LinearBlockProcessNumbered"/>
    <dgm:cxn modelId="{F6B1598F-1951-460F-BB68-54B32A798437}" type="presOf" srcId="{DC13AB6D-DEA2-4CBB-AC69-1EF1A6AD1512}" destId="{5F398AEE-BC0F-4F30-99FA-92D67A176C2D}" srcOrd="1" destOrd="0" presId="urn:microsoft.com/office/officeart/2016/7/layout/LinearBlockProcessNumbered"/>
    <dgm:cxn modelId="{4B888393-351D-4489-90C9-5A68061AB236}" srcId="{8AA20905-3954-474B-A606-562BCA026DC1}" destId="{DC13AB6D-DEA2-4CBB-AC69-1EF1A6AD1512}" srcOrd="0" destOrd="0" parTransId="{2C752582-D9FF-4E04-A92F-827DB4BB5C48}" sibTransId="{9C64CC83-643C-4E12-8F97-BC19DC031190}"/>
    <dgm:cxn modelId="{BA068B95-2DA2-453B-8162-90B6AB26C20F}" type="presOf" srcId="{DC13AB6D-DEA2-4CBB-AC69-1EF1A6AD1512}" destId="{DA3A6BD4-857F-4C66-97FA-B1E1C180A950}" srcOrd="0" destOrd="0" presId="urn:microsoft.com/office/officeart/2016/7/layout/LinearBlockProcessNumbered"/>
    <dgm:cxn modelId="{07D44DA2-D4CF-4582-A029-20843D5E0F23}" type="presOf" srcId="{53742231-981F-480A-940F-203EC2F7423F}" destId="{C5BDCA19-B754-421E-A6CC-628F80FC74CB}" srcOrd="1" destOrd="0" presId="urn:microsoft.com/office/officeart/2016/7/layout/LinearBlockProcessNumbered"/>
    <dgm:cxn modelId="{E476EEBC-7C9F-4E07-BD58-1044B9769B64}" srcId="{8AA20905-3954-474B-A606-562BCA026DC1}" destId="{9EF41CC5-EF3B-4A6D-8229-3F1333EADFB3}" srcOrd="2" destOrd="0" parTransId="{DAEF1C7D-B0C5-46FA-BED3-8A54E918D3E0}" sibTransId="{98E6DD7C-B953-4119-9F64-9914E467ECBF}"/>
    <dgm:cxn modelId="{FDD130C2-CD74-4EFB-A226-A939177EE674}" type="presOf" srcId="{53742231-981F-480A-940F-203EC2F7423F}" destId="{00AE7F27-0E5D-4AFB-ACD6-B5A19E79EA42}" srcOrd="0" destOrd="0" presId="urn:microsoft.com/office/officeart/2016/7/layout/LinearBlockProcessNumbered"/>
    <dgm:cxn modelId="{F226B1C2-5D99-403A-8240-EAD6BD4D8534}" srcId="{8AA20905-3954-474B-A606-562BCA026DC1}" destId="{53742231-981F-480A-940F-203EC2F7423F}" srcOrd="1" destOrd="0" parTransId="{2FC75195-FBA1-43DE-85DD-40B4B3A2F1F3}" sibTransId="{EF449C32-A7AE-4099-9E9B-9E2F736A89CE}"/>
    <dgm:cxn modelId="{714928C7-F07E-48C4-BE9E-4842896AB09C}" type="presOf" srcId="{9C64CC83-643C-4E12-8F97-BC19DC031190}" destId="{BBA91679-4684-4A04-8AEB-03038C78A75C}" srcOrd="0" destOrd="0" presId="urn:microsoft.com/office/officeart/2016/7/layout/LinearBlockProcessNumbered"/>
    <dgm:cxn modelId="{7D7B6CF4-1A1D-4E61-B5FE-C95185EF2648}" type="presOf" srcId="{9EF41CC5-EF3B-4A6D-8229-3F1333EADFB3}" destId="{67D48337-9200-42EF-A956-8FC92E9B78D2}" srcOrd="1" destOrd="0" presId="urn:microsoft.com/office/officeart/2016/7/layout/LinearBlockProcessNumbered"/>
    <dgm:cxn modelId="{B9FDDAF6-ABE3-43D5-A54F-4A0002D3FD47}" type="presOf" srcId="{EF449C32-A7AE-4099-9E9B-9E2F736A89CE}" destId="{975C752B-C37A-4BA6-A3AE-2202A141404A}" srcOrd="0" destOrd="0" presId="urn:microsoft.com/office/officeart/2016/7/layout/LinearBlockProcessNumbered"/>
    <dgm:cxn modelId="{6A5BED3A-71F8-4A71-9E51-1F50D58497B5}" type="presParOf" srcId="{579698BD-D232-4926-8D7B-29A69B90858B}" destId="{3DD5B223-886E-4FC7-BDA1-ECA869A474EC}" srcOrd="0" destOrd="0" presId="urn:microsoft.com/office/officeart/2016/7/layout/LinearBlockProcessNumbered"/>
    <dgm:cxn modelId="{50ED9B3F-B939-4662-8866-7D833C2E0794}" type="presParOf" srcId="{3DD5B223-886E-4FC7-BDA1-ECA869A474EC}" destId="{DA3A6BD4-857F-4C66-97FA-B1E1C180A950}" srcOrd="0" destOrd="0" presId="urn:microsoft.com/office/officeart/2016/7/layout/LinearBlockProcessNumbered"/>
    <dgm:cxn modelId="{0D013F25-1B82-4F7B-AEF4-E93C2E95B0C3}" type="presParOf" srcId="{3DD5B223-886E-4FC7-BDA1-ECA869A474EC}" destId="{BBA91679-4684-4A04-8AEB-03038C78A75C}" srcOrd="1" destOrd="0" presId="urn:microsoft.com/office/officeart/2016/7/layout/LinearBlockProcessNumbered"/>
    <dgm:cxn modelId="{1E713196-E09A-42B0-BC2D-5294D0D9C36F}" type="presParOf" srcId="{3DD5B223-886E-4FC7-BDA1-ECA869A474EC}" destId="{5F398AEE-BC0F-4F30-99FA-92D67A176C2D}" srcOrd="2" destOrd="0" presId="urn:microsoft.com/office/officeart/2016/7/layout/LinearBlockProcessNumbered"/>
    <dgm:cxn modelId="{F8935481-B234-48A2-8E9B-6F423817537E}" type="presParOf" srcId="{579698BD-D232-4926-8D7B-29A69B90858B}" destId="{3C27A223-AC17-40BD-B7C5-0447661C2934}" srcOrd="1" destOrd="0" presId="urn:microsoft.com/office/officeart/2016/7/layout/LinearBlockProcessNumbered"/>
    <dgm:cxn modelId="{2A71550B-14EE-4B95-A40C-E132F64E84DB}" type="presParOf" srcId="{579698BD-D232-4926-8D7B-29A69B90858B}" destId="{0864151C-845B-4A50-9755-7EE613694D81}" srcOrd="2" destOrd="0" presId="urn:microsoft.com/office/officeart/2016/7/layout/LinearBlockProcessNumbered"/>
    <dgm:cxn modelId="{819F34FD-11F2-459D-B90D-FA1539737ADA}" type="presParOf" srcId="{0864151C-845B-4A50-9755-7EE613694D81}" destId="{00AE7F27-0E5D-4AFB-ACD6-B5A19E79EA42}" srcOrd="0" destOrd="0" presId="urn:microsoft.com/office/officeart/2016/7/layout/LinearBlockProcessNumbered"/>
    <dgm:cxn modelId="{FAA4A22E-63A9-40D7-AF37-15573F3C350A}" type="presParOf" srcId="{0864151C-845B-4A50-9755-7EE613694D81}" destId="{975C752B-C37A-4BA6-A3AE-2202A141404A}" srcOrd="1" destOrd="0" presId="urn:microsoft.com/office/officeart/2016/7/layout/LinearBlockProcessNumbered"/>
    <dgm:cxn modelId="{ABA4B620-C848-4944-B91E-2E492EED893C}" type="presParOf" srcId="{0864151C-845B-4A50-9755-7EE613694D81}" destId="{C5BDCA19-B754-421E-A6CC-628F80FC74CB}" srcOrd="2" destOrd="0" presId="urn:microsoft.com/office/officeart/2016/7/layout/LinearBlockProcessNumbered"/>
    <dgm:cxn modelId="{981D06A1-F8EB-4C14-9C2A-EA505D9C81FA}" type="presParOf" srcId="{579698BD-D232-4926-8D7B-29A69B90858B}" destId="{3E36C1DA-E751-469B-91D5-B7ADF3790DAB}" srcOrd="3" destOrd="0" presId="urn:microsoft.com/office/officeart/2016/7/layout/LinearBlockProcessNumbered"/>
    <dgm:cxn modelId="{D7BB022A-2504-497B-9672-D97F4CB95B15}" type="presParOf" srcId="{579698BD-D232-4926-8D7B-29A69B90858B}" destId="{19974A3A-09A4-40DE-BB0F-D9AED1ACB06E}" srcOrd="4" destOrd="0" presId="urn:microsoft.com/office/officeart/2016/7/layout/LinearBlockProcessNumbered"/>
    <dgm:cxn modelId="{A085F843-0169-43CB-B042-74EAB6E1674B}" type="presParOf" srcId="{19974A3A-09A4-40DE-BB0F-D9AED1ACB06E}" destId="{CAD62F17-E99D-4FEF-B376-961CA4CB20EB}" srcOrd="0" destOrd="0" presId="urn:microsoft.com/office/officeart/2016/7/layout/LinearBlockProcessNumbered"/>
    <dgm:cxn modelId="{A179DBCD-25F3-44B6-BAA7-26EBC7B29448}" type="presParOf" srcId="{19974A3A-09A4-40DE-BB0F-D9AED1ACB06E}" destId="{E20811D6-E5D4-4C9E-AABF-9E0E1902CA2C}" srcOrd="1" destOrd="0" presId="urn:microsoft.com/office/officeart/2016/7/layout/LinearBlockProcessNumbered"/>
    <dgm:cxn modelId="{7429BDE6-E17F-4E08-960D-D62B256C81F6}" type="presParOf" srcId="{19974A3A-09A4-40DE-BB0F-D9AED1ACB06E}" destId="{67D48337-9200-42EF-A956-8FC92E9B78D2}" srcOrd="2" destOrd="0" presId="urn:microsoft.com/office/officeart/2016/7/layout/LinearBlockProcessNumbere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3A6BD4-857F-4C66-97FA-B1E1C180A950}">
      <dsp:nvSpPr>
        <dsp:cNvPr id="0" name=""/>
        <dsp:cNvSpPr/>
      </dsp:nvSpPr>
      <dsp:spPr>
        <a:xfrm>
          <a:off x="26116" y="-2"/>
          <a:ext cx="3037879" cy="441960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 w="6350" cap="flat" cmpd="sng" algn="in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0075" tIns="0" rIns="300075" bIns="330200" numCol="1" spcCol="1270" rtlCol="0" anchor="t" anchorCtr="0">
          <a:noAutofit/>
        </a:bodyPr>
        <a:lstStyle/>
        <a:p>
          <a:pPr marL="0" lvl="0" indent="0" algn="ctr" defTabSz="11557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hu" sz="2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VÉDŐOltások </a:t>
          </a:r>
          <a:br>
            <a:rPr lang="hu" sz="2600" kern="1200" dirty="0"/>
          </a:br>
          <a:endParaRPr lang="h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116" y="1767839"/>
        <a:ext cx="3037879" cy="2651762"/>
      </dsp:txXfrm>
    </dsp:sp>
    <dsp:sp modelId="{BBA91679-4684-4A04-8AEB-03038C78A75C}">
      <dsp:nvSpPr>
        <dsp:cNvPr id="0" name=""/>
        <dsp:cNvSpPr/>
      </dsp:nvSpPr>
      <dsp:spPr>
        <a:xfrm rot="10800000" flipV="1">
          <a:off x="0" y="0"/>
          <a:ext cx="869228" cy="807687"/>
        </a:xfrm>
        <a:prstGeom prst="rect">
          <a:avLst/>
        </a:prstGeom>
        <a:noFill/>
        <a:ln w="6350" cap="flat" cmpd="sng" algn="in">
          <a:noFill/>
          <a:prstDash val="solid"/>
        </a:ln>
        <a:effectLst/>
        <a:sp3d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0075" tIns="165100" rIns="300075" bIns="16510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" sz="1600" kern="1200"/>
            <a:t>01</a:t>
          </a:r>
          <a:endParaRPr lang="hu" sz="1600" kern="1200" dirty="0"/>
        </a:p>
      </dsp:txBody>
      <dsp:txXfrm rot="-10800000">
        <a:off x="0" y="0"/>
        <a:ext cx="869228" cy="807687"/>
      </dsp:txXfrm>
    </dsp:sp>
    <dsp:sp modelId="{00AE7F27-0E5D-4AFB-ACD6-B5A19E79EA42}">
      <dsp:nvSpPr>
        <dsp:cNvPr id="0" name=""/>
        <dsp:cNvSpPr/>
      </dsp:nvSpPr>
      <dsp:spPr>
        <a:xfrm>
          <a:off x="3281660" y="-2"/>
          <a:ext cx="3037879" cy="4419604"/>
        </a:xfrm>
        <a:prstGeom prst="rect">
          <a:avLst/>
        </a:prstGeom>
        <a:gradFill rotWithShape="0">
          <a:gsLst>
            <a:gs pos="0">
              <a:schemeClr val="accent2">
                <a:hueOff val="-82827"/>
                <a:satOff val="-27168"/>
                <a:lumOff val="-9901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2">
                <a:hueOff val="-82827"/>
                <a:satOff val="-27168"/>
                <a:lumOff val="-9901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2">
                <a:hueOff val="-82827"/>
                <a:satOff val="-27168"/>
                <a:lumOff val="-9901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 w="6350" cap="flat" cmpd="sng" algn="in">
          <a:solidFill>
            <a:schemeClr val="accent2">
              <a:hueOff val="-82827"/>
              <a:satOff val="-27168"/>
              <a:lumOff val="-990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0075" tIns="0" rIns="300075" bIns="330200" numCol="1" spcCol="1270" rtlCol="0" anchor="t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hu" sz="2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Féreghajtás</a:t>
          </a:r>
        </a:p>
      </dsp:txBody>
      <dsp:txXfrm>
        <a:off x="3281660" y="1767839"/>
        <a:ext cx="3037879" cy="2651762"/>
      </dsp:txXfrm>
    </dsp:sp>
    <dsp:sp modelId="{975C752B-C37A-4BA6-A3AE-2202A141404A}">
      <dsp:nvSpPr>
        <dsp:cNvPr id="0" name=""/>
        <dsp:cNvSpPr/>
      </dsp:nvSpPr>
      <dsp:spPr>
        <a:xfrm>
          <a:off x="3309259" y="10802"/>
          <a:ext cx="840368" cy="695844"/>
        </a:xfrm>
        <a:prstGeom prst="rect">
          <a:avLst/>
        </a:prstGeom>
        <a:noFill/>
        <a:ln w="6350" cap="flat" cmpd="sng" algn="in">
          <a:noFill/>
          <a:prstDash val="solid"/>
        </a:ln>
        <a:effectLst/>
        <a:sp3d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0075" tIns="165100" rIns="300075" bIns="16510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" sz="1600" kern="1200"/>
            <a:t>02</a:t>
          </a:r>
          <a:endParaRPr lang="hu" sz="1600" kern="1200" dirty="0"/>
        </a:p>
      </dsp:txBody>
      <dsp:txXfrm>
        <a:off x="3309259" y="10802"/>
        <a:ext cx="840368" cy="695844"/>
      </dsp:txXfrm>
    </dsp:sp>
    <dsp:sp modelId="{CAD62F17-E99D-4FEF-B376-961CA4CB20EB}">
      <dsp:nvSpPr>
        <dsp:cNvPr id="0" name=""/>
        <dsp:cNvSpPr/>
      </dsp:nvSpPr>
      <dsp:spPr>
        <a:xfrm>
          <a:off x="6554610" y="-2"/>
          <a:ext cx="3037879" cy="4419604"/>
        </a:xfrm>
        <a:prstGeom prst="rect">
          <a:avLst/>
        </a:prstGeom>
        <a:gradFill rotWithShape="0">
          <a:gsLst>
            <a:gs pos="0">
              <a:schemeClr val="accent2">
                <a:hueOff val="-165654"/>
                <a:satOff val="-54335"/>
                <a:lumOff val="-19803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2">
                <a:hueOff val="-165654"/>
                <a:satOff val="-54335"/>
                <a:lumOff val="-19803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2">
                <a:hueOff val="-165654"/>
                <a:satOff val="-54335"/>
                <a:lumOff val="-19803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 w="6350" cap="flat" cmpd="sng" algn="in">
          <a:solidFill>
            <a:schemeClr val="accent2">
              <a:hueOff val="-165654"/>
              <a:satOff val="-54335"/>
              <a:lumOff val="-1980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0075" tIns="0" rIns="300075" bIns="330200" numCol="1" spcCol="1270" rtlCol="0" anchor="t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hu" sz="2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SZájüreg</a:t>
          </a:r>
        </a:p>
      </dsp:txBody>
      <dsp:txXfrm>
        <a:off x="6554610" y="1767839"/>
        <a:ext cx="3037879" cy="2651762"/>
      </dsp:txXfrm>
    </dsp:sp>
    <dsp:sp modelId="{E20811D6-E5D4-4C9E-AABF-9E0E1902CA2C}">
      <dsp:nvSpPr>
        <dsp:cNvPr id="0" name=""/>
        <dsp:cNvSpPr/>
      </dsp:nvSpPr>
      <dsp:spPr>
        <a:xfrm flipH="1">
          <a:off x="6579248" y="12450"/>
          <a:ext cx="1053840" cy="713576"/>
        </a:xfrm>
        <a:prstGeom prst="rect">
          <a:avLst/>
        </a:prstGeom>
        <a:noFill/>
        <a:ln w="6350" cap="flat" cmpd="sng" algn="in">
          <a:noFill/>
          <a:prstDash val="solid"/>
        </a:ln>
        <a:effectLst/>
        <a:sp3d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0075" tIns="165100" rIns="300075" bIns="16510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" sz="1600" kern="1200"/>
            <a:t>03</a:t>
          </a:r>
          <a:endParaRPr lang="hu" sz="1600" kern="1200" dirty="0"/>
        </a:p>
      </dsp:txBody>
      <dsp:txXfrm>
        <a:off x="6579248" y="12450"/>
        <a:ext cx="1053840" cy="7135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LinearBlockProcessNumbered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 rtlCol="0"/>
            <a:lstStyle/>
            <a:p>
              <a:pPr rtl="0"/>
              <a:r>
                <a:t>01</a:t>
              </a:r>
            </a:p>
          </dgm:t>
        </dgm:pt>
        <dgm:pt modelId="201" type="sibTrans" cxnId="5">
          <dgm:prSet phldrT="2"/>
          <dgm:t>
            <a:bodyPr rtlCol="0"/>
            <a:lstStyle/>
            <a:p>
              <a:pPr rtl="0"/>
              <a:r>
                <a:t>02</a:t>
              </a:r>
            </a:p>
          </dgm:t>
        </dgm:pt>
        <dgm:pt modelId="301" type="sibTrans" cxnId="6">
          <dgm:prSet phldrT="3"/>
          <dgm:t>
            <a:bodyPr rtlCol="0"/>
            <a:lstStyle/>
            <a:p>
              <a:pPr rtl="0"/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9328C74-2DD9-4CFD-934B-3DF3C1DDE5FC}" type="datetime1">
              <a:rPr lang="hu-HU" smtClean="0"/>
              <a:t>2024. 11. 17.</a:t>
            </a:fld>
            <a:endParaRPr lang="en-US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1E602E8-7778-4840-9C52-CF866E2E76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60039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1F517D8-72C6-4C72-9062-09CA35D1D6EA}" type="datetime1">
              <a:rPr lang="hu-HU" smtClean="0"/>
              <a:t>2024. 11. 17.</a:t>
            </a:fld>
            <a:endParaRPr lang="en-US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hu"/>
              <a:t>Mintaszöveg szerkesztése</a:t>
            </a:r>
            <a:endParaRPr lang="en-US"/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E86D5CD-F53C-40AA-8F25-6C53AFF44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39813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692444B4-EEAE-4DD5-A105-FC425BF0ADF0}" type="datetime1">
              <a:rPr lang="hu-HU" smtClean="0"/>
              <a:t>2024. 11. 17.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807607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92444B4-EEAE-4DD5-A105-FC425BF0ADF0}" type="datetime1">
              <a:rPr lang="hu-HU" smtClean="0"/>
              <a:t>2024. 11. 17.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717116"/>
      </p:ext>
    </p:extLst>
  </p:cSld>
  <p:clrMapOvr>
    <a:masterClrMapping/>
  </p:clrMapOvr>
  <p:hf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92444B4-EEAE-4DD5-A105-FC425BF0ADF0}" type="datetime1">
              <a:rPr lang="hu-HU" smtClean="0"/>
              <a:t>2024. 11. 17.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7648080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92444B4-EEAE-4DD5-A105-FC425BF0ADF0}" type="datetime1">
              <a:rPr lang="hu-HU" smtClean="0"/>
              <a:t>2024. 11. 17.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7229518"/>
      </p:ext>
    </p:extLst>
  </p:cSld>
  <p:clrMapOvr>
    <a:masterClrMapping/>
  </p:clrMapOvr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692444B4-EEAE-4DD5-A105-FC425BF0ADF0}" type="datetime1">
              <a:rPr lang="hu-HU" smtClean="0"/>
              <a:t>2024. 11. 17.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9430045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92444B4-EEAE-4DD5-A105-FC425BF0ADF0}" type="datetime1">
              <a:rPr lang="hu-HU" smtClean="0"/>
              <a:t>2024. 11. 17.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645294"/>
      </p:ext>
    </p:extLst>
  </p:cSld>
  <p:clrMapOvr>
    <a:masterClrMapping/>
  </p:clrMapOvr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92444B4-EEAE-4DD5-A105-FC425BF0ADF0}" type="datetime1">
              <a:rPr lang="hu-HU" smtClean="0"/>
              <a:t>2024. 11. 17.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5906771"/>
      </p:ext>
    </p:extLst>
  </p:cSld>
  <p:clrMapOvr>
    <a:masterClrMapping/>
  </p:clrMapOvr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92444B4-EEAE-4DD5-A105-FC425BF0ADF0}" type="datetime1">
              <a:rPr lang="hu-HU" smtClean="0"/>
              <a:t>2024. 11. 17.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277666"/>
      </p:ext>
    </p:extLst>
  </p:cSld>
  <p:clrMapOvr>
    <a:masterClrMapping/>
  </p:clrMapOvr>
  <p:hf sldNum="0"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92444B4-EEAE-4DD5-A105-FC425BF0ADF0}" type="datetime1">
              <a:rPr lang="hu-HU" smtClean="0"/>
              <a:t>2024. 11. 17.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16996"/>
      </p:ext>
    </p:extLst>
  </p:cSld>
  <p:clrMapOvr>
    <a:masterClrMapping/>
  </p:clrMapOvr>
  <p:hf sldNum="0"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692444B4-EEAE-4DD5-A105-FC425BF0ADF0}" type="datetime1">
              <a:rPr lang="hu-HU" smtClean="0"/>
              <a:t>2024. 11. 17.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38317282"/>
      </p:ext>
    </p:extLst>
  </p:cSld>
  <p:clrMapOvr>
    <a:masterClrMapping/>
  </p:clrMapOvr>
  <p:hf sldNum="0"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692444B4-EEAE-4DD5-A105-FC425BF0ADF0}" type="datetime1">
              <a:rPr lang="hu-HU" smtClean="0"/>
              <a:t>2024. 11. 17.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11054676"/>
      </p:ext>
    </p:extLst>
  </p:cSld>
  <p:clrMapOvr>
    <a:masterClrMapping/>
  </p:clrMapOvr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rtl="0"/>
            <a:fld id="{692444B4-EEAE-4DD5-A105-FC425BF0ADF0}" type="datetime1">
              <a:rPr lang="hu-HU" smtClean="0"/>
              <a:t>2024. 11. 17.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14819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p:hf sldNum="0" hdr="0" ftr="0"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6.jpg"/><Relationship Id="rId4" Type="http://schemas.openxmlformats.org/officeDocument/2006/relationships/diagramLayout" Target="../diagrams/layout1.xml"/><Relationship Id="rId9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ebp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2.png"/><Relationship Id="rId4" Type="http://schemas.openxmlformats.org/officeDocument/2006/relationships/image" Target="../media/image2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ebp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f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ebp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fif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webp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A928B951-BFB2-E0A4-8502-25434C46B1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400"/>
                    </a14:imgEffect>
                    <a14:imgEffect>
                      <a14:brightnessContrast bright="-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7" y="0"/>
            <a:ext cx="10308906" cy="6858000"/>
          </a:xfrm>
          <a:prstGeom prst="rect">
            <a:avLst/>
          </a:prstGeom>
          <a:effectLst>
            <a:glow>
              <a:schemeClr val="tx1"/>
            </a:glow>
          </a:effectLst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0D1F047C-C727-42A7-85C5-68C5AA1B1A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r>
              <a:rPr lang="hu" dirty="0"/>
              <a:t>Lótartás állatorvosi szemmel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DB93FB3F-A8D4-46D3-A1C6-C79C645637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r>
              <a:rPr lang="hu" dirty="0"/>
              <a:t>Dr. Molnár Farkas Lúcia</a:t>
            </a:r>
          </a:p>
        </p:txBody>
      </p:sp>
    </p:spTree>
    <p:extLst>
      <p:ext uri="{BB962C8B-B14F-4D97-AF65-F5344CB8AC3E}">
        <p14:creationId xmlns:p14="http://schemas.microsoft.com/office/powerpoint/2010/main" val="633738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D6A748D-BEEC-43A4-BFF3-B31C0275A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rtl="0"/>
            <a:r>
              <a:rPr lang="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Megelőzés</a:t>
            </a:r>
          </a:p>
        </p:txBody>
      </p:sp>
      <p:graphicFrame>
        <p:nvGraphicFramePr>
          <p:cNvPr id="4" name="Tartalom helye 2">
            <a:extLst>
              <a:ext uri="{FF2B5EF4-FFF2-40B4-BE49-F238E27FC236}">
                <a16:creationId xmlns:a16="http://schemas.microsoft.com/office/drawing/2014/main" id="{AED04DAF-1E3F-4397-8834-E64118E9B2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2507403"/>
              </p:ext>
            </p:extLst>
          </p:nvPr>
        </p:nvGraphicFramePr>
        <p:xfrm>
          <a:off x="1444537" y="1876697"/>
          <a:ext cx="9601200" cy="441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Obrázek 8">
            <a:extLst>
              <a:ext uri="{FF2B5EF4-FFF2-40B4-BE49-F238E27FC236}">
                <a16:creationId xmlns:a16="http://schemas.microsoft.com/office/drawing/2014/main" id="{92DCACFA-BDA2-11F8-C76E-43B73D1A808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5589" y="4328160"/>
            <a:ext cx="2619096" cy="17482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BC11CC2D-2FB3-0FBA-9CA0-17CEB8459D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632" y="4328160"/>
            <a:ext cx="2817168" cy="18288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46069C6D-5A72-2AD6-EE30-0879E4DBE93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497" y="4328160"/>
            <a:ext cx="2970709" cy="17482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89089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02A10A-6610-24DA-C4B2-A7F77DF74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538" y="182880"/>
            <a:ext cx="10353762" cy="1257300"/>
          </a:xfrm>
        </p:spPr>
        <p:txBody>
          <a:bodyPr/>
          <a:lstStyle/>
          <a:p>
            <a:pPr algn="ctr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Védőoltások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FFF0B3A-4685-64CA-2789-C2F5C30B90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0160" y="1306286"/>
            <a:ext cx="10528663" cy="4798424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hu-H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immunitás: a ló immunrendszerét felkészítse a fertőző </a:t>
            </a:r>
            <a:r>
              <a:rPr lang="hu-H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betegségekek</a:t>
            </a:r>
            <a:r>
              <a:rPr lang="hu-H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ellen</a:t>
            </a:r>
          </a:p>
          <a:p>
            <a:pPr marL="36900" indent="0">
              <a:buNone/>
            </a:pPr>
            <a:r>
              <a:rPr lang="hu-H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vemhes kanca: vetélés, csikók immunitása </a:t>
            </a:r>
            <a:br>
              <a:rPr lang="hu-H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csikó: </a:t>
            </a:r>
            <a:r>
              <a:rPr lang="hu-H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kolosztrummal</a:t>
            </a:r>
            <a:r>
              <a:rPr lang="hu-H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felvett ellenanyagok</a:t>
            </a:r>
            <a:br>
              <a:rPr lang="hu-H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HA a kanca oltva ( ált. 4-6 hónapig)</a:t>
            </a:r>
          </a:p>
          <a:p>
            <a:pPr marL="36900" indent="0">
              <a:buNone/>
            </a:pPr>
            <a:endParaRPr lang="hu-H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900" indent="0" algn="ctr">
              <a:buNone/>
            </a:pPr>
            <a:r>
              <a:rPr lang="hu-H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Miért van rá szükség?</a:t>
            </a:r>
          </a:p>
          <a:p>
            <a:pPr marL="36900" indent="0" algn="ctr">
              <a:buNone/>
            </a:pPr>
            <a:r>
              <a:rPr lang="hu-H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Megelőzés: betegségek, járványok, vetélés</a:t>
            </a:r>
          </a:p>
          <a:p>
            <a:pPr marL="36900" indent="0">
              <a:buNone/>
            </a:pPr>
            <a:endParaRPr lang="hu-HU" dirty="0"/>
          </a:p>
          <a:p>
            <a:pPr marL="36900" indent="0">
              <a:buNone/>
            </a:pPr>
            <a:r>
              <a:rPr lang="hu-HU" dirty="0"/>
              <a:t>                       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0123877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AA68BA-9D42-E845-055B-566CFA12E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Védőoltások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814CF34-F6CB-1447-C3EE-578699939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9166" y="1846218"/>
            <a:ext cx="10485120" cy="4545874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hu-HU" sz="6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Magyarországon </a:t>
            </a:r>
            <a:r>
              <a:rPr lang="hu-HU" sz="6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rutinszerűen</a:t>
            </a:r>
            <a:r>
              <a:rPr lang="hu-HU" sz="6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alkalmazott vakcinák: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61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Tetanusz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61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Lóinfluenza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61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Lóherpeszvírus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61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Nyugat-nílusi vírus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61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Veszettség</a:t>
            </a:r>
            <a:endParaRPr lang="hu-HU" sz="6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hu-HU" sz="6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hu-HU" sz="61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épfene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6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hu-HU" sz="61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írusarteritis</a:t>
            </a:r>
            <a:endParaRPr lang="hu-HU" sz="6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hu-HU" sz="61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(Mirigykór)</a:t>
            </a:r>
          </a:p>
          <a:p>
            <a:endParaRPr lang="hu-HU" dirty="0"/>
          </a:p>
          <a:p>
            <a:pPr marL="36900" indent="0">
              <a:buNone/>
            </a:pPr>
            <a:endParaRPr lang="hu-HU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3C353611-5602-5362-B99C-521DA57AF4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562" y="2542903"/>
            <a:ext cx="5623560" cy="3749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08018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B60143-4FB5-9C9F-54FA-CC8441338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Tetanusz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D747049-B679-481F-2B54-36C83B25DE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hu-HU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900" b="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Clostridium</a:t>
            </a:r>
            <a:r>
              <a:rPr lang="hu-HU" sz="2900" b="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900" b="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tetani</a:t>
            </a:r>
            <a:r>
              <a:rPr lang="hu-HU" sz="29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egy talajlakó baktérium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9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talaj felső rétegében mindenütt megtalálható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9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sebfertőzés - oxigén-mentes környezetben – toxint termel - idegsejtekhez kapcsolódik </a:t>
            </a:r>
          </a:p>
          <a:p>
            <a:pPr marL="494100" indent="-457200" algn="ctr">
              <a:buFont typeface="Wingdings" panose="05000000000000000000" pitchFamily="2" charset="2"/>
              <a:buChar char="Ø"/>
            </a:pPr>
            <a:endParaRPr lang="hu-HU" sz="29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94100" indent="-457200" algn="ctr">
              <a:buFont typeface="Wingdings" panose="05000000000000000000" pitchFamily="2" charset="2"/>
              <a:buChar char="Ø"/>
            </a:pPr>
            <a:r>
              <a:rPr lang="hu-HU" sz="29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lovak különösen érzékenyek! </a:t>
            </a:r>
            <a:endParaRPr lang="hu-HU" sz="2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514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BF266-E324-5FAC-F3D5-12009DA0B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Tetanusz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1E8CEB4-70DB-81E9-A0BF-400C11F248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754777"/>
            <a:ext cx="9601200" cy="35814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hu-HU" sz="2900" b="0" i="0" dirty="0">
                <a:solidFill>
                  <a:srgbClr val="37424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Merevgörcs, merev mozgás, kemény izmok, szájzár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900" dirty="0">
                <a:solidFill>
                  <a:srgbClr val="37424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Érzékenyek </a:t>
            </a:r>
            <a:r>
              <a:rPr lang="hu-HU" sz="2900" dirty="0">
                <a:solidFill>
                  <a:srgbClr val="3742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külvilág ingereire</a:t>
            </a:r>
            <a:endParaRPr lang="hu-HU" sz="2900" b="0" i="0" dirty="0">
              <a:solidFill>
                <a:srgbClr val="37424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hu-HU" sz="2900" dirty="0">
                <a:solidFill>
                  <a:srgbClr val="3742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hu-HU" sz="2900" b="0" i="0" dirty="0">
                <a:solidFill>
                  <a:srgbClr val="37424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islogóhártya előesés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900" b="0" i="0" dirty="0">
                <a:solidFill>
                  <a:srgbClr val="37424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hu-HU" sz="2900" dirty="0">
                <a:solidFill>
                  <a:srgbClr val="3742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Fű</a:t>
            </a:r>
            <a:r>
              <a:rPr lang="hu-HU" sz="2900" b="0" i="0" dirty="0">
                <a:solidFill>
                  <a:srgbClr val="37424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részbak-szerű” állás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900" dirty="0">
                <a:solidFill>
                  <a:srgbClr val="3742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hu-HU" sz="2900" b="0" i="0" dirty="0">
                <a:solidFill>
                  <a:srgbClr val="37424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ldalfekvés, mereven lábak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900" dirty="0">
                <a:solidFill>
                  <a:srgbClr val="3742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hu-HU" sz="2900" dirty="0">
                <a:solidFill>
                  <a:srgbClr val="37424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lhullás</a:t>
            </a:r>
            <a:endParaRPr lang="hu-H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54113F1-FB9D-E028-AA83-04582D106A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3055" y="2171700"/>
            <a:ext cx="3995886" cy="26124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2A35DFD5-E260-32AA-8963-503150956A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4333" y="4131264"/>
            <a:ext cx="3401255" cy="26124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003849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A509AD-E314-CCF8-D537-7C72CD1BA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2263" y="247650"/>
            <a:ext cx="9601200" cy="1485900"/>
          </a:xfrm>
        </p:spPr>
        <p:txBody>
          <a:bodyPr/>
          <a:lstStyle/>
          <a:p>
            <a:pPr algn="ctr"/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Misike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558DBA-1AF1-F558-A654-18B43E7D8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812" y="3127489"/>
            <a:ext cx="9601200" cy="35814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hu-H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éves fjord mén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 novembere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Tetanusz oltása nincs!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DE2DCE8E-76D9-A787-6A7A-B9319D2678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9645" y="990600"/>
            <a:ext cx="4273732" cy="56318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260372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64658E40-76C4-CB53-DBDA-76A9CD4AB9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69" y="209822"/>
            <a:ext cx="5233759" cy="66481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Misstett">
            <a:hlinkClick r:id="" action="ppaction://media"/>
            <a:extLst>
              <a:ext uri="{FF2B5EF4-FFF2-40B4-BE49-F238E27FC236}">
                <a16:creationId xmlns:a16="http://schemas.microsoft.com/office/drawing/2014/main" id="{E2E6BC92-891D-6245-0074-E8D33DE8870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765561" y="209822"/>
            <a:ext cx="3693432" cy="66481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85033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7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8D3B686F-15A4-8BD4-BDB9-E96A752082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0652" y="-1038617"/>
            <a:ext cx="7010400" cy="90823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39BD0490-D083-2AB2-9BD8-437A05BC49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6075" y="4415246"/>
            <a:ext cx="2105297" cy="21052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037798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8EE7AD-96CE-4EC9-31CE-AD63A6848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346166"/>
            <a:ext cx="9601200" cy="1485900"/>
          </a:xfrm>
        </p:spPr>
        <p:txBody>
          <a:bodyPr/>
          <a:lstStyle/>
          <a:p>
            <a:pPr algn="ctr"/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Misike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CBFB526-FFD5-9F9D-213F-3359190AAF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836" y="1264512"/>
            <a:ext cx="7528106" cy="54955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09121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582422-BE57-69DD-13EE-C884BD1C8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7428" y="136616"/>
            <a:ext cx="9601200" cy="1485900"/>
          </a:xfrm>
        </p:spPr>
        <p:txBody>
          <a:bodyPr/>
          <a:lstStyle/>
          <a:p>
            <a:pPr algn="ctr"/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Misike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misike">
            <a:hlinkClick r:id="" action="ppaction://media"/>
            <a:extLst>
              <a:ext uri="{FF2B5EF4-FFF2-40B4-BE49-F238E27FC236}">
                <a16:creationId xmlns:a16="http://schemas.microsoft.com/office/drawing/2014/main" id="{F6458973-6087-A2E6-42B5-B61C39992E7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15799" y="877206"/>
            <a:ext cx="3360402" cy="584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502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37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A72138-0DF9-DD60-C2A5-3C3855D4D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740228"/>
            <a:ext cx="10353762" cy="1257300"/>
          </a:xfrm>
        </p:spPr>
        <p:txBody>
          <a:bodyPr/>
          <a:lstStyle/>
          <a:p>
            <a:pPr algn="ctr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Felelős lótartás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E9ECDD9-DAA4-455B-985F-D8A0DEB007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3406" y="1882684"/>
            <a:ext cx="9170126" cy="4352654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hu-H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Lótartás: szenvedély, hobby, sport, életforma,</a:t>
            </a:r>
          </a:p>
          <a:p>
            <a:pPr marL="0" indent="0">
              <a:buNone/>
            </a:pPr>
            <a:r>
              <a:rPr lang="hu-H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FELELŐSSÉG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Megfelelő tartási körülmények</a:t>
            </a:r>
            <a:br>
              <a:rPr lang="hu-H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- Istálló-, legelő-, karámhigiénia,</a:t>
            </a:r>
            <a:br>
              <a:rPr lang="hu-H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trágyakezelés, Stb. …</a:t>
            </a:r>
            <a:br>
              <a:rPr lang="hu-H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- Szociális igények: társas lény, élettér</a:t>
            </a:r>
          </a:p>
          <a:p>
            <a:pPr marL="0" indent="0">
              <a:buNone/>
            </a:pPr>
            <a:r>
              <a:rPr lang="hu-H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„Ő nagyon jól érzi magát egyedül…”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Megelőzés: állatorvosi alapellátások</a:t>
            </a:r>
          </a:p>
          <a:p>
            <a:pPr marL="0" indent="0">
              <a:buNone/>
            </a:pPr>
            <a:b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</a:p>
          <a:p>
            <a:pPr marL="36900" indent="0">
              <a:buNone/>
            </a:pP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A72862D-E8BE-1319-A26B-AFBA71081B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1486" y="1764091"/>
            <a:ext cx="3304538" cy="49673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192966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0EF6E0-C126-42D7-F38A-A1DB5F417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Lóinfluenza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5664D08-FCE0-7EFB-FB26-72B29B8070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955074"/>
            <a:ext cx="9601200" cy="35814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hu-HU" sz="29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hu-HU" sz="290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agályos, gyorsan terjedő fertőző betegség</a:t>
            </a:r>
            <a:endParaRPr lang="hu-HU" sz="2900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hu-HU" sz="29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Láz, légzőszervi tüneteket</a:t>
            </a:r>
            <a:endParaRPr lang="hu-HU" sz="2900" dirty="0">
              <a:solidFill>
                <a:srgbClr val="2222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hu-HU" sz="29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Orrfolyás , köhögés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9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Influenza-tetanusz kombinált</a:t>
            </a:r>
            <a:endParaRPr lang="hu-H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41472A2-40D4-22B2-B779-2CA9875C9E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275" y="4340889"/>
            <a:ext cx="3311359" cy="23911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906DD416-198E-B630-E1EF-466401BB3A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202" y="4339870"/>
            <a:ext cx="3311293" cy="23921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234969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66431C-3794-A308-742F-8A32C51FC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Lóherpeszvírus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2F41BDB-4E8C-D6E9-B9BA-71420DD555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hu-HU" sz="2900" dirty="0">
                <a:solidFill>
                  <a:srgbClr val="3742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hu-HU" sz="2900" b="0" i="0" dirty="0">
                <a:solidFill>
                  <a:srgbClr val="37424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egelterjedtebb:1-es </a:t>
            </a:r>
            <a:r>
              <a:rPr lang="hu-HU" sz="2900" b="0" i="0" dirty="0" err="1">
                <a:solidFill>
                  <a:srgbClr val="37424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szerotípus</a:t>
            </a:r>
            <a:r>
              <a:rPr lang="hu-HU" sz="2900" b="0" i="0" dirty="0">
                <a:solidFill>
                  <a:srgbClr val="37424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(EHV-1)</a:t>
            </a:r>
            <a:br>
              <a:rPr lang="hu-HU" sz="2900" b="0" i="0" dirty="0">
                <a:solidFill>
                  <a:srgbClr val="37424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900" b="0" i="0" dirty="0">
                <a:solidFill>
                  <a:srgbClr val="37424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4-es </a:t>
            </a:r>
            <a:r>
              <a:rPr lang="hu-HU" sz="2900" b="0" i="0" dirty="0" err="1">
                <a:solidFill>
                  <a:srgbClr val="37424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szerotípus</a:t>
            </a:r>
            <a:r>
              <a:rPr lang="hu-HU" sz="2900" b="0" i="0" dirty="0">
                <a:solidFill>
                  <a:srgbClr val="37424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(EHV-4)</a:t>
            </a:r>
            <a:br>
              <a:rPr lang="hu-HU" sz="2900" b="0" i="0" dirty="0">
                <a:solidFill>
                  <a:srgbClr val="37424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u-HU" sz="2900" b="0" i="0" dirty="0">
              <a:solidFill>
                <a:srgbClr val="37424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hu-HU" sz="2900" dirty="0">
                <a:solidFill>
                  <a:srgbClr val="3742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Vetélés</a:t>
            </a:r>
            <a:endParaRPr lang="hu-HU" sz="2900" b="0" i="0" dirty="0">
              <a:solidFill>
                <a:srgbClr val="37424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hu-HU" sz="2900" b="0" i="0" dirty="0">
                <a:solidFill>
                  <a:srgbClr val="37424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Légutak-</a:t>
            </a:r>
            <a:r>
              <a:rPr lang="hu-HU" sz="2900" b="0" i="0" dirty="0" err="1">
                <a:solidFill>
                  <a:srgbClr val="37424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Rhinopneumontis</a:t>
            </a:r>
            <a:endParaRPr lang="hu-HU" sz="2900" b="0" i="0" dirty="0">
              <a:solidFill>
                <a:srgbClr val="37424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hu-HU" sz="2900" dirty="0">
                <a:solidFill>
                  <a:srgbClr val="3742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hu-HU" sz="2900" b="0" i="0" dirty="0">
                <a:solidFill>
                  <a:srgbClr val="37424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degrendszeri forma (</a:t>
            </a:r>
            <a:r>
              <a:rPr lang="hu-HU" sz="2900" dirty="0" err="1">
                <a:solidFill>
                  <a:srgbClr val="3742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vakcína</a:t>
            </a:r>
            <a:r>
              <a:rPr lang="hu-HU" sz="2900" dirty="0">
                <a:solidFill>
                  <a:srgbClr val="3742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nem</a:t>
            </a:r>
            <a:r>
              <a:rPr lang="hu-HU" sz="2900" b="0" i="0" dirty="0">
                <a:solidFill>
                  <a:srgbClr val="37424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900" dirty="0">
                <a:solidFill>
                  <a:srgbClr val="3742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hu-HU" sz="2900" b="0" i="0" dirty="0">
                <a:solidFill>
                  <a:srgbClr val="37424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ertőzött lovakkal, közvetlen érintkezéssel, cseppfertőzéssel</a:t>
            </a:r>
            <a:endParaRPr lang="hu-H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BEA3F241-48C5-54AB-F144-2CB62A9FA8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2147" y="2171700"/>
            <a:ext cx="3405051" cy="25537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441043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A05840-CE48-5527-7243-AFE08369A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Nyugat-nílusi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C8BB575-04EC-DCE0-A15F-7C9F4CCE7A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hu-HU" sz="29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West-</a:t>
            </a:r>
            <a:r>
              <a:rPr lang="hu-HU" sz="2900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Nile</a:t>
            </a:r>
            <a:r>
              <a:rPr lang="hu-HU" sz="29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900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fever</a:t>
            </a:r>
            <a:r>
              <a:rPr lang="hu-HU" sz="29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(WNV)</a:t>
            </a:r>
            <a:endParaRPr lang="hu-H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hu-H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Zoonózis</a:t>
            </a:r>
            <a:r>
              <a:rPr lang="hu-H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DE!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Vándorló madarak → szúnyogok → lovak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9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hu-HU" sz="29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áz, agy- és gerincvelő-gyulladás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9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hu-HU" sz="29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degrendszeri tünetek, mozgászavar, </a:t>
            </a:r>
            <a:br>
              <a:rPr lang="hu-HU" sz="29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9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végtagok gyengesége, bénulás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9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Súlyos esetek: elfekvés, elhullás/eutanázia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9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Védőoltás, rovarirtás, szúnyogháló</a:t>
            </a:r>
            <a:endParaRPr lang="hu-H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dirty="0"/>
          </a:p>
          <a:p>
            <a:endParaRPr lang="hu-HU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D08A762-2A56-19BB-92F0-F3823FCC96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765" y="2171700"/>
            <a:ext cx="3100660" cy="31006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956828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567E78-E7CA-2EE8-2056-1E3F00F76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Veszettség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BE16DD-F758-C8A5-8356-7BCEE28FFC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300"/>
            <a:ext cx="9601200" cy="358140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hu-H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Bejelentési kötelezettség!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Zoonózis</a:t>
            </a:r>
            <a:endParaRPr lang="hu-H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hu-H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Halálos kimenetelű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Lovak esetében nagyon ritka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hu-HU" sz="29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ertőzött állat harapása →nyál → idegpályák→ KIR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hu-HU" sz="29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örzsöli, harapdálja magát, kólikás tünetei, görcsrohamok, bénulás, nyálfolyás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Agresszív ↔ „</a:t>
            </a:r>
            <a:r>
              <a:rPr lang="hu-HU" sz="29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csendes” veszettségben</a:t>
            </a:r>
            <a:endParaRPr lang="hu-HU" sz="2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3707554-8117-97A3-0408-F50E583E0E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7431" y="1638300"/>
            <a:ext cx="4037512" cy="2018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1836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21B90A8C-2226-CB56-E663-894E021AA3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286" y="1235531"/>
            <a:ext cx="10267979" cy="4386938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1BD7D297-C283-B052-4A4A-437D3873759E}"/>
              </a:ext>
            </a:extLst>
          </p:cNvPr>
          <p:cNvSpPr txBox="1"/>
          <p:nvPr/>
        </p:nvSpPr>
        <p:spPr>
          <a:xfrm>
            <a:off x="8186056" y="5799909"/>
            <a:ext cx="40059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Forrás: www.msd-animal-health.hu</a:t>
            </a:r>
          </a:p>
        </p:txBody>
      </p:sp>
    </p:spTree>
    <p:extLst>
      <p:ext uri="{BB962C8B-B14F-4D97-AF65-F5344CB8AC3E}">
        <p14:creationId xmlns:p14="http://schemas.microsoft.com/office/powerpoint/2010/main" val="20851729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48EE3358-A3A5-7459-3F0F-11C09C0336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274" y="923366"/>
            <a:ext cx="9730914" cy="5011267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4FC5F9D5-61CF-7F86-5B88-50F07F517E8B}"/>
              </a:ext>
            </a:extLst>
          </p:cNvPr>
          <p:cNvSpPr txBox="1"/>
          <p:nvPr/>
        </p:nvSpPr>
        <p:spPr>
          <a:xfrm>
            <a:off x="8978537" y="6122126"/>
            <a:ext cx="38056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Forrás: www.msd-animal-health.hu</a:t>
            </a:r>
          </a:p>
          <a:p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598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1625AB63-6144-EA65-5F1C-9E04FAD451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015" y="676216"/>
            <a:ext cx="11414985" cy="5505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1621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2A02E3-6D2C-2A39-29E9-15FD3F1F1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Lovak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endoparazitózisa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C903E0E-9A53-AD72-4441-728A5B4A8C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286000"/>
            <a:ext cx="10576561" cy="416738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hu-H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Világszerte, minden lovat, minden korcsoportot érint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Kontroll nélkül </a:t>
            </a:r>
          </a:p>
          <a:p>
            <a:pPr marL="36900" indent="0">
              <a:buNone/>
            </a:pPr>
            <a:r>
              <a:rPr lang="hu-H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→ Gazdasági károk: takarmányértékesítés↓, súlyvesztés,    </a:t>
            </a:r>
            <a:br>
              <a:rPr lang="hu-H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teljesítménycsökkenés                                 </a:t>
            </a:r>
          </a:p>
          <a:p>
            <a:pPr marL="36900" indent="0">
              <a:buNone/>
            </a:pPr>
            <a:r>
              <a:rPr lang="hu-H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→ Állategészségügyi következmények: immunrendszer↓, </a:t>
            </a:r>
            <a:br>
              <a:rPr lang="hu-H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</a:t>
            </a:r>
            <a:r>
              <a:rPr lang="hu-H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hasmenés,kólika</a:t>
            </a:r>
            <a:r>
              <a:rPr lang="hu-H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(eltömődött béllumen, </a:t>
            </a:r>
            <a:br>
              <a:rPr lang="hu-H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gyulladások (bél, hashártya), stb. …</a:t>
            </a:r>
          </a:p>
          <a:p>
            <a:pPr marL="3690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2953491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9A765F-47E4-E34A-3945-1C100BAD4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268" y="320040"/>
            <a:ext cx="9601200" cy="1485900"/>
          </a:xfrm>
        </p:spPr>
        <p:txBody>
          <a:bodyPr/>
          <a:lstStyle/>
          <a:p>
            <a:pPr algn="ctr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Lovak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endoparazitózisa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16B57C-6CBF-4B1F-7E3F-9B843307A9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297576"/>
            <a:ext cx="9753600" cy="392538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u-HU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Belső élősködők: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9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Orsóféreg - </a:t>
            </a:r>
            <a:r>
              <a:rPr lang="hu-HU" sz="2900" b="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Parascaris</a:t>
            </a:r>
            <a:r>
              <a:rPr lang="hu-HU" sz="2900" b="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900" b="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equorum</a:t>
            </a:r>
            <a:r>
              <a:rPr lang="hu-HU" sz="29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hu-HU" sz="29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univalens</a:t>
            </a:r>
            <a:endParaRPr lang="hu-HU" sz="2900" b="0" i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hu-HU" sz="29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Nagy </a:t>
            </a:r>
            <a:r>
              <a:rPr lang="hu-HU" sz="29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strongylidák</a:t>
            </a:r>
            <a:r>
              <a:rPr lang="hu-HU" sz="29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hu-HU" sz="2900" b="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Strongylus</a:t>
            </a:r>
            <a:r>
              <a:rPr lang="hu-HU" sz="2900" b="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900" b="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vulgaris</a:t>
            </a:r>
            <a:r>
              <a:rPr lang="hu-HU" sz="2900" b="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hu-HU" sz="2900" b="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equinus</a:t>
            </a:r>
            <a:r>
              <a:rPr lang="hu-HU" sz="2900" b="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hu-HU" sz="2900" b="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edentatus</a:t>
            </a:r>
            <a:r>
              <a:rPr lang="hu-HU" sz="2900" b="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9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Kis </a:t>
            </a:r>
            <a:r>
              <a:rPr lang="hu-HU" sz="29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strongylidák</a:t>
            </a:r>
            <a:r>
              <a:rPr lang="hu-HU" sz="29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hu-HU" sz="2900" b="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Cyathostominae</a:t>
            </a:r>
            <a:r>
              <a:rPr lang="hu-HU" sz="29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9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Galandféreg - </a:t>
            </a:r>
            <a:r>
              <a:rPr lang="hu-HU" sz="2900" b="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Anoplocephala</a:t>
            </a:r>
            <a:r>
              <a:rPr lang="hu-HU" sz="29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900" b="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perfoliata</a:t>
            </a:r>
            <a:r>
              <a:rPr lang="hu-HU" sz="2900" b="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hu-HU" sz="2900" b="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magna</a:t>
            </a:r>
            <a:endParaRPr lang="hu-HU" sz="2900" b="0" i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hu-HU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Törpef</a:t>
            </a:r>
            <a:r>
              <a:rPr lang="hu-HU" sz="29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onálféreg – </a:t>
            </a:r>
            <a:r>
              <a:rPr lang="hu-HU" sz="2900" b="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Strongyloides</a:t>
            </a:r>
            <a:r>
              <a:rPr lang="hu-HU" sz="2900" b="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900" b="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westeri</a:t>
            </a:r>
            <a:endParaRPr lang="hu-HU" sz="2900" b="0" i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hu-HU" sz="29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Hegyesfarkú féreg – </a:t>
            </a:r>
            <a:r>
              <a:rPr lang="hu-HU" sz="2900" b="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Oxyuris</a:t>
            </a:r>
            <a:r>
              <a:rPr lang="hu-HU" sz="2900" b="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900" b="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equi</a:t>
            </a:r>
            <a:endParaRPr lang="hu-HU" sz="2900" b="0" i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hu-HU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hu-HU" sz="2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üdőféreg</a:t>
            </a:r>
            <a:r>
              <a:rPr lang="hu-HU" sz="2900" b="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hu-HU" sz="29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hu-HU" sz="2900" b="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ictyocaulus</a:t>
            </a:r>
            <a:r>
              <a:rPr lang="hu-HU" sz="2900" b="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900" b="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arnfieldi</a:t>
            </a:r>
            <a:endParaRPr lang="hu-HU" sz="2900" b="0" i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hu-HU" sz="29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Gyomorbagócs</a:t>
            </a:r>
            <a:r>
              <a:rPr lang="hu-HU" sz="29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lárvák - </a:t>
            </a:r>
            <a:r>
              <a:rPr lang="hu-HU" sz="2900" b="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Gasterophilus</a:t>
            </a:r>
            <a:r>
              <a:rPr lang="hu-HU" sz="2900" b="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900" b="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spp</a:t>
            </a:r>
            <a:r>
              <a:rPr lang="hu-HU" sz="2900" b="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hu-HU" sz="29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12468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28176A7D-BBAB-038B-48BE-A22E8E5D31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1612" y="404026"/>
            <a:ext cx="7454538" cy="6049947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5C00A5BB-0DC7-DE54-8CD0-C7A312E5409E}"/>
              </a:ext>
            </a:extLst>
          </p:cNvPr>
          <p:cNvSpPr txBox="1"/>
          <p:nvPr/>
        </p:nvSpPr>
        <p:spPr>
          <a:xfrm>
            <a:off x="2647406" y="6548845"/>
            <a:ext cx="106157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Forrás: Európai Társállatok Parazitáival foglalkozó Tudományos Tanácsadó Egyesület/) 8. számú irányelve, második kiadás – 2019. március</a:t>
            </a:r>
          </a:p>
        </p:txBody>
      </p:sp>
    </p:spTree>
    <p:extLst>
      <p:ext uri="{BB962C8B-B14F-4D97-AF65-F5344CB8AC3E}">
        <p14:creationId xmlns:p14="http://schemas.microsoft.com/office/powerpoint/2010/main" val="3500248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97F1FF-952C-1442-70B1-A0E9A4809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3554" y="312685"/>
            <a:ext cx="9601200" cy="1485900"/>
          </a:xfrm>
        </p:spPr>
        <p:txBody>
          <a:bodyPr/>
          <a:lstStyle/>
          <a:p>
            <a:pPr algn="ctr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Felelős lótartás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5D87DF8-AF1B-C446-C037-B8ADA13BC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3485" y="1137185"/>
            <a:ext cx="6309577" cy="535626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11E393DC-4656-D2C8-269A-46D451E821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721" y="1798585"/>
            <a:ext cx="1903104" cy="2771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84C0BD36-448A-E4CD-4572-326B2D151233}"/>
              </a:ext>
            </a:extLst>
          </p:cNvPr>
          <p:cNvSpPr txBox="1"/>
          <p:nvPr/>
        </p:nvSpPr>
        <p:spPr>
          <a:xfrm>
            <a:off x="926533" y="2773636"/>
            <a:ext cx="6248400" cy="3216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hu-H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Egészséges, boldog ló</a:t>
            </a:r>
          </a:p>
          <a:p>
            <a:pPr marL="0" indent="0">
              <a:buNone/>
            </a:pPr>
            <a:r>
              <a:rPr lang="hu-H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= gondos odafigyelés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u-H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Szakképzett!</a:t>
            </a:r>
          </a:p>
          <a:p>
            <a:r>
              <a:rPr lang="hu-H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Elszenvedő:</a:t>
            </a:r>
          </a:p>
          <a:p>
            <a:r>
              <a:rPr lang="hu-H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1. MINDIG A LÓ!</a:t>
            </a:r>
            <a:br>
              <a:rPr lang="hu-H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2. Pénztárcád…</a:t>
            </a:r>
          </a:p>
          <a:p>
            <a:endParaRPr lang="hu-HU" sz="2900" dirty="0"/>
          </a:p>
        </p:txBody>
      </p:sp>
    </p:spTree>
    <p:extLst>
      <p:ext uri="{BB962C8B-B14F-4D97-AF65-F5344CB8AC3E}">
        <p14:creationId xmlns:p14="http://schemas.microsoft.com/office/powerpoint/2010/main" val="9244306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E6C89D87-C471-17F8-A4B0-8FB6ABAF0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486" y="444137"/>
            <a:ext cx="8016752" cy="6194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2408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022D53D0-EA61-F5B2-DA4E-54D6780DEC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629" y="1182523"/>
            <a:ext cx="9589685" cy="4739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644431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18F3678C-AAC9-E0EC-B413-EF1697001D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080" y="992777"/>
            <a:ext cx="6165669" cy="46242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E0014ECA-E427-6EDA-F612-61D3AC9B6A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052" y="992778"/>
            <a:ext cx="3734589" cy="47055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04976C4F-E9A8-661C-9AE6-9C7CA88CCEF0}"/>
              </a:ext>
            </a:extLst>
          </p:cNvPr>
          <p:cNvSpPr txBox="1"/>
          <p:nvPr/>
        </p:nvSpPr>
        <p:spPr>
          <a:xfrm>
            <a:off x="9936480" y="5833342"/>
            <a:ext cx="3048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Parascaris</a:t>
            </a:r>
            <a:endParaRPr lang="hu-H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5982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14674C-39ED-7CF2-A39E-E47B07D2C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Lovak féreghajtása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60378C7-5072-D111-EE90-98DE8E4BB2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80902"/>
            <a:ext cx="9601200" cy="358140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hu-H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Bélsárvizsgálat </a:t>
            </a:r>
            <a:r>
              <a:rPr lang="hu-H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Fecal</a:t>
            </a:r>
            <a:r>
              <a:rPr lang="hu-H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Egg</a:t>
            </a:r>
            <a:r>
              <a:rPr lang="hu-H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Count</a:t>
            </a:r>
            <a:r>
              <a:rPr lang="hu-H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(FEC) min. 1x/év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Célzott féreghajtás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Rezizsztencia→14 nap 2. FEC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Nagy számban ürítők kiszűrése:</a:t>
            </a:r>
            <a:br>
              <a:rPr lang="hu-H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FEC:</a:t>
            </a:r>
            <a:br>
              <a:rPr lang="hu-H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2900" b="0" i="0" dirty="0">
                <a:solidFill>
                  <a:srgbClr val="040C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&lt;200 </a:t>
            </a:r>
            <a:r>
              <a:rPr lang="hu-HU" sz="2900" dirty="0">
                <a:solidFill>
                  <a:srgbClr val="040C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EPG</a:t>
            </a:r>
            <a:br>
              <a:rPr lang="hu-HU" sz="2900" dirty="0">
                <a:solidFill>
                  <a:srgbClr val="040C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900" dirty="0">
                <a:solidFill>
                  <a:srgbClr val="040C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sz="2900" b="0" i="0" dirty="0">
                <a:solidFill>
                  <a:srgbClr val="040C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200-500 EPG </a:t>
            </a:r>
            <a:br>
              <a:rPr lang="hu-HU" sz="2900" dirty="0">
                <a:solidFill>
                  <a:srgbClr val="040C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900" dirty="0">
                <a:solidFill>
                  <a:srgbClr val="040C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0" i="0" dirty="0">
                <a:solidFill>
                  <a:srgbClr val="040C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900" b="0" i="0" dirty="0">
                <a:solidFill>
                  <a:srgbClr val="040C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2900" b="0" i="0" dirty="0">
                <a:solidFill>
                  <a:srgbClr val="040C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&gt;500 EPG </a:t>
            </a:r>
            <a:endParaRPr lang="hu-H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12D3B02B-0463-4756-C742-BC2C21C3D9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181" y="3204210"/>
            <a:ext cx="4879791" cy="32531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510726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6FA589-AFBC-1F82-D55B-259834B2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Lovak féreghajtása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DB92FA4-0765-EE58-DF88-285477F8CF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571896"/>
            <a:ext cx="8275320" cy="432380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hu-H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Csoportos kezelés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Hatóanyag/legelő rotációja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Trágya összegyűjtése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Csikó, vemhes kancák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Tévhitek: </a:t>
            </a:r>
          </a:p>
          <a:p>
            <a:pPr marL="0" indent="0">
              <a:buNone/>
            </a:pPr>
            <a:r>
              <a:rPr lang="hu-H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„Nem volt benne féreg.” </a:t>
            </a:r>
            <a:br>
              <a:rPr lang="hu-H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„Ezek már nem élnek.”</a:t>
            </a:r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AC76533-2C1B-EB9A-DD9E-18735A599F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428750"/>
            <a:ext cx="5636544" cy="50875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52304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106109-20B9-B433-16A7-8C9DFC692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Szájüregvizsgálat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3C570E-D0B8-F9A5-3545-1817B42AEB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07210CA-3DA1-28A4-4696-AFC2297B1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92444B4-EEAE-4DD5-A105-FC425BF0ADF0}" type="datetime1">
              <a:rPr lang="hu-HU" smtClean="0"/>
              <a:t>2024. 11. 18.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2885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221D57-18C4-F166-8AEA-1048F2CBF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Vérlabor</a:t>
            </a:r>
            <a:b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6C18403-3AE7-A90E-FF3C-D0969EFD4B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FD96D27-8B93-87E3-127A-FC5242307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B4931A8-8288-4238-AF14-026187036AFD}" type="datetime1">
              <a:rPr lang="hu-HU" smtClean="0"/>
              <a:t>2024. 11. 17.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61401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071A68-1EBC-A974-4A31-FCE7EF906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4091" y="492126"/>
            <a:ext cx="10353762" cy="1257300"/>
          </a:xfrm>
        </p:spPr>
        <p:txBody>
          <a:bodyPr/>
          <a:lstStyle/>
          <a:p>
            <a:pPr algn="ctr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Paták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1533E49-41DA-956B-68FF-91CD541869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4091" y="2443494"/>
            <a:ext cx="10353762" cy="3392532"/>
          </a:xfrm>
        </p:spPr>
        <p:txBody>
          <a:bodyPr/>
          <a:lstStyle/>
          <a:p>
            <a:endParaRPr lang="hu-HU" dirty="0"/>
          </a:p>
          <a:p>
            <a:pPr>
              <a:buFont typeface="Wingdings" panose="05000000000000000000" pitchFamily="2" charset="2"/>
              <a:buChar char="Ø"/>
            </a:pPr>
            <a:r>
              <a:rPr lang="hu-H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Pataápolás és pataszabályzás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Hozzáértő szakember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Rendszeresen: 4-6-8 hetente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431550D-C8DD-43F5-27BD-A90F3442CD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1497" y="1375955"/>
            <a:ext cx="5154140" cy="5154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64500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B741DF2B-F640-2340-DC6D-A8A6762251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179243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872A87A2-9E79-6135-6E84-4F77A24F48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909" y="578032"/>
            <a:ext cx="5535385" cy="55353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12217B90-466D-7ED3-D0E1-A9408A4F0B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294" y="578032"/>
            <a:ext cx="5465717" cy="54657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3736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EE4D0513-35F3-83CC-4C96-9F8ABFE8DF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155" y="611777"/>
            <a:ext cx="5634446" cy="5634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69C7AD2E-7306-B61A-C256-2816D49208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611777"/>
            <a:ext cx="5501641" cy="55016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72404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C006FEC9-1999-B839-6FEF-5C1530B838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311" y="287383"/>
            <a:ext cx="6381206" cy="6381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53965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22B8D625-57F2-2CC6-1ACE-C36FD40F5A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714" y="377734"/>
            <a:ext cx="6102531" cy="61025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19282962"/>
      </p:ext>
    </p:extLst>
  </p:cSld>
  <p:clrMapOvr>
    <a:masterClrMapping/>
  </p:clrMapOvr>
</p:sld>
</file>

<file path=ppt/theme/theme1.xml><?xml version="1.0" encoding="utf-8"?>
<a:theme xmlns:a="http://schemas.openxmlformats.org/drawingml/2006/main" name="Oříznutí">
  <a:themeElements>
    <a:clrScheme name="Oříznutí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Oříznutí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říznutí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TM10001105[[fn=Oříznutí]]</Template>
  <TotalTime>2609</TotalTime>
  <Words>592</Words>
  <Application>Microsoft Office PowerPoint</Application>
  <PresentationFormat>Širokoúhlá obrazovka</PresentationFormat>
  <Paragraphs>126</Paragraphs>
  <Slides>36</Slides>
  <Notes>0</Notes>
  <HiddenSlides>0</HiddenSlides>
  <MMClips>2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36</vt:i4>
      </vt:variant>
    </vt:vector>
  </HeadingPairs>
  <TitlesOfParts>
    <vt:vector size="41" baseType="lpstr">
      <vt:lpstr>Calibri</vt:lpstr>
      <vt:lpstr>Franklin Gothic Book</vt:lpstr>
      <vt:lpstr>Times New Roman</vt:lpstr>
      <vt:lpstr>Wingdings</vt:lpstr>
      <vt:lpstr>Oříznutí</vt:lpstr>
      <vt:lpstr>Lótartás állatorvosi szemmel</vt:lpstr>
      <vt:lpstr>Felelős lótartás</vt:lpstr>
      <vt:lpstr>Felelős lótartás</vt:lpstr>
      <vt:lpstr>Paták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Megelőzés</vt:lpstr>
      <vt:lpstr>Védőoltások</vt:lpstr>
      <vt:lpstr>Védőoltások</vt:lpstr>
      <vt:lpstr>Tetanusz</vt:lpstr>
      <vt:lpstr>Tetanusz</vt:lpstr>
      <vt:lpstr>Misike</vt:lpstr>
      <vt:lpstr>Prezentace aplikace PowerPoint</vt:lpstr>
      <vt:lpstr>Prezentace aplikace PowerPoint</vt:lpstr>
      <vt:lpstr>Misike</vt:lpstr>
      <vt:lpstr>Misike</vt:lpstr>
      <vt:lpstr>Lóinfluenza</vt:lpstr>
      <vt:lpstr>Lóherpeszvírus</vt:lpstr>
      <vt:lpstr>Nyugat-nílusi</vt:lpstr>
      <vt:lpstr>Veszettség</vt:lpstr>
      <vt:lpstr>Prezentace aplikace PowerPoint</vt:lpstr>
      <vt:lpstr>Prezentace aplikace PowerPoint</vt:lpstr>
      <vt:lpstr>Prezentace aplikace PowerPoint</vt:lpstr>
      <vt:lpstr>Lovak endoparazitózisa</vt:lpstr>
      <vt:lpstr>Lovak endoparazitózisa</vt:lpstr>
      <vt:lpstr>Prezentace aplikace PowerPoint</vt:lpstr>
      <vt:lpstr>Prezentace aplikace PowerPoint</vt:lpstr>
      <vt:lpstr>Prezentace aplikace PowerPoint</vt:lpstr>
      <vt:lpstr>Prezentace aplikace PowerPoint</vt:lpstr>
      <vt:lpstr>Lovak féreghajtása</vt:lpstr>
      <vt:lpstr>Lovak féreghajtása</vt:lpstr>
      <vt:lpstr>Szájüregvizsgálat</vt:lpstr>
      <vt:lpstr>Vérlabor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Lucia Farkasova</dc:creator>
  <cp:lastModifiedBy>Lucia Farkasova</cp:lastModifiedBy>
  <cp:revision>40</cp:revision>
  <dcterms:created xsi:type="dcterms:W3CDTF">2024-11-16T12:56:09Z</dcterms:created>
  <dcterms:modified xsi:type="dcterms:W3CDTF">2024-11-18T10:37:41Z</dcterms:modified>
</cp:coreProperties>
</file>