
<file path=[Content_Types].xml><?xml version="1.0" encoding="utf-8"?>
<Types xmlns="http://schemas.openxmlformats.org/package/2006/content-types">
  <Default Extension="emf" ContentType="image/x-emf"/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7"/>
  </p:notesMasterIdLst>
  <p:sldIdLst>
    <p:sldId id="256" r:id="rId2"/>
    <p:sldId id="330" r:id="rId3"/>
    <p:sldId id="332" r:id="rId4"/>
    <p:sldId id="258" r:id="rId5"/>
    <p:sldId id="294" r:id="rId6"/>
    <p:sldId id="259" r:id="rId7"/>
    <p:sldId id="295" r:id="rId8"/>
    <p:sldId id="297" r:id="rId9"/>
    <p:sldId id="296" r:id="rId10"/>
    <p:sldId id="299" r:id="rId11"/>
    <p:sldId id="316" r:id="rId12"/>
    <p:sldId id="298" r:id="rId13"/>
    <p:sldId id="300" r:id="rId14"/>
    <p:sldId id="301" r:id="rId15"/>
    <p:sldId id="302" r:id="rId16"/>
    <p:sldId id="303" r:id="rId17"/>
    <p:sldId id="319" r:id="rId18"/>
    <p:sldId id="305" r:id="rId19"/>
    <p:sldId id="317" r:id="rId20"/>
    <p:sldId id="318" r:id="rId21"/>
    <p:sldId id="307" r:id="rId22"/>
    <p:sldId id="308" r:id="rId23"/>
    <p:sldId id="331" r:id="rId24"/>
    <p:sldId id="309" r:id="rId25"/>
    <p:sldId id="320" r:id="rId26"/>
    <p:sldId id="321" r:id="rId27"/>
    <p:sldId id="311" r:id="rId28"/>
    <p:sldId id="323" r:id="rId29"/>
    <p:sldId id="312" r:id="rId30"/>
    <p:sldId id="324" r:id="rId31"/>
    <p:sldId id="325" r:id="rId32"/>
    <p:sldId id="329" r:id="rId33"/>
    <p:sldId id="327" r:id="rId34"/>
    <p:sldId id="313" r:id="rId35"/>
    <p:sldId id="328" r:id="rId36"/>
    <p:sldId id="306" r:id="rId37"/>
    <p:sldId id="310" r:id="rId38"/>
    <p:sldId id="333" r:id="rId39"/>
    <p:sldId id="334" r:id="rId40"/>
    <p:sldId id="314" r:id="rId41"/>
    <p:sldId id="315" r:id="rId42"/>
    <p:sldId id="326" r:id="rId43"/>
    <p:sldId id="336" r:id="rId44"/>
    <p:sldId id="335" r:id="rId45"/>
    <p:sldId id="278" r:id="rId46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692" autoAdjust="0"/>
    <p:restoredTop sz="94660"/>
  </p:normalViewPr>
  <p:slideViewPr>
    <p:cSldViewPr snapToGrid="0">
      <p:cViewPr varScale="1">
        <p:scale>
          <a:sx n="82" d="100"/>
          <a:sy n="82" d="100"/>
        </p:scale>
        <p:origin x="595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416BBF-F769-481A-A21D-9A9B340BB79C}" type="datetimeFigureOut">
              <a:rPr lang="hu-HU" smtClean="0"/>
              <a:t>2025. 06. 20.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A93629-C088-48AD-927F-8725E116D86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447550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0EB5D-A9F4-42F1-9B09-1386E453C361}" type="datetimeFigureOut">
              <a:rPr lang="hu-HU" smtClean="0"/>
              <a:t>2025. 06. 20.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7A94D-038D-4185-83F2-9F41C74D51A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807374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0EB5D-A9F4-42F1-9B09-1386E453C361}" type="datetimeFigureOut">
              <a:rPr lang="hu-HU" smtClean="0"/>
              <a:t>2025. 06. 20.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7A94D-038D-4185-83F2-9F41C74D51A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766196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0EB5D-A9F4-42F1-9B09-1386E453C361}" type="datetimeFigureOut">
              <a:rPr lang="hu-HU" smtClean="0"/>
              <a:t>2025. 06. 20.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7A94D-038D-4185-83F2-9F41C74D51A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25307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0EB5D-A9F4-42F1-9B09-1386E453C361}" type="datetimeFigureOut">
              <a:rPr lang="hu-HU" smtClean="0"/>
              <a:t>2025. 06. 20.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7A94D-038D-4185-83F2-9F41C74D51A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203927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0EB5D-A9F4-42F1-9B09-1386E453C361}" type="datetimeFigureOut">
              <a:rPr lang="hu-HU" smtClean="0"/>
              <a:t>2025. 06. 20.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7A94D-038D-4185-83F2-9F41C74D51A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025277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0EB5D-A9F4-42F1-9B09-1386E453C361}" type="datetimeFigureOut">
              <a:rPr lang="hu-HU" smtClean="0"/>
              <a:t>2025. 06. 20.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7A94D-038D-4185-83F2-9F41C74D51A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557679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0EB5D-A9F4-42F1-9B09-1386E453C361}" type="datetimeFigureOut">
              <a:rPr lang="hu-HU" smtClean="0"/>
              <a:t>2025. 06. 20.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7A94D-038D-4185-83F2-9F41C74D51A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980836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0EB5D-A9F4-42F1-9B09-1386E453C361}" type="datetimeFigureOut">
              <a:rPr lang="hu-HU" smtClean="0"/>
              <a:t>2025. 06. 20.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7A94D-038D-4185-83F2-9F41C74D51A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819628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0EB5D-A9F4-42F1-9B09-1386E453C361}" type="datetimeFigureOut">
              <a:rPr lang="hu-HU" smtClean="0"/>
              <a:t>2025. 06. 20.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7A94D-038D-4185-83F2-9F41C74D51A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654411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0EB5D-A9F4-42F1-9B09-1386E453C361}" type="datetimeFigureOut">
              <a:rPr lang="hu-HU" smtClean="0"/>
              <a:t>2025. 06. 20.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7A94D-038D-4185-83F2-9F41C74D51A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516080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0EB5D-A9F4-42F1-9B09-1386E453C361}" type="datetimeFigureOut">
              <a:rPr lang="hu-HU" smtClean="0"/>
              <a:t>2025. 06. 20.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7A94D-038D-4185-83F2-9F41C74D51A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078242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alphaModFix amt="2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40EB5D-A9F4-42F1-9B09-1386E453C361}" type="datetimeFigureOut">
              <a:rPr lang="hu-HU" smtClean="0"/>
              <a:t>2025. 06. 20.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27A94D-038D-4185-83F2-9F41C74D51A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55192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emf"/><Relationship Id="rId4" Type="http://schemas.openxmlformats.org/officeDocument/2006/relationships/image" Target="../media/image35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emf"/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8.emf"/><Relationship Id="rId4" Type="http://schemas.openxmlformats.org/officeDocument/2006/relationships/image" Target="../media/image47.emf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emf"/><Relationship Id="rId2" Type="http://schemas.openxmlformats.org/officeDocument/2006/relationships/image" Target="../media/image49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e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emf"/><Relationship Id="rId7" Type="http://schemas.openxmlformats.org/officeDocument/2006/relationships/image" Target="../media/image62.emf"/><Relationship Id="rId2" Type="http://schemas.openxmlformats.org/officeDocument/2006/relationships/image" Target="../media/image57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emf"/><Relationship Id="rId5" Type="http://schemas.openxmlformats.org/officeDocument/2006/relationships/image" Target="../media/image60.emf"/><Relationship Id="rId4" Type="http://schemas.openxmlformats.org/officeDocument/2006/relationships/image" Target="../media/image59.e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g"/><Relationship Id="rId2" Type="http://schemas.openxmlformats.org/officeDocument/2006/relationships/image" Target="../media/image63.jf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7.jpg"/><Relationship Id="rId5" Type="http://schemas.openxmlformats.org/officeDocument/2006/relationships/image" Target="../media/image66.jpg"/><Relationship Id="rId4" Type="http://schemas.openxmlformats.org/officeDocument/2006/relationships/image" Target="../media/image65.jp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13" Type="http://schemas.openxmlformats.org/officeDocument/2006/relationships/image" Target="../media/image79.png"/><Relationship Id="rId3" Type="http://schemas.openxmlformats.org/officeDocument/2006/relationships/image" Target="../media/image69.png"/><Relationship Id="rId7" Type="http://schemas.openxmlformats.org/officeDocument/2006/relationships/image" Target="../media/image73.png"/><Relationship Id="rId12" Type="http://schemas.openxmlformats.org/officeDocument/2006/relationships/image" Target="../media/image78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png"/><Relationship Id="rId11" Type="http://schemas.openxmlformats.org/officeDocument/2006/relationships/image" Target="../media/image77.png"/><Relationship Id="rId5" Type="http://schemas.openxmlformats.org/officeDocument/2006/relationships/image" Target="../media/image71.png"/><Relationship Id="rId10" Type="http://schemas.openxmlformats.org/officeDocument/2006/relationships/image" Target="../media/image76.png"/><Relationship Id="rId4" Type="http://schemas.openxmlformats.org/officeDocument/2006/relationships/image" Target="../media/image70.png"/><Relationship Id="rId9" Type="http://schemas.openxmlformats.org/officeDocument/2006/relationships/image" Target="../media/image75.png"/><Relationship Id="rId14" Type="http://schemas.openxmlformats.org/officeDocument/2006/relationships/image" Target="../media/image80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emf"/><Relationship Id="rId2" Type="http://schemas.openxmlformats.org/officeDocument/2006/relationships/image" Target="../media/image81.emf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emf"/><Relationship Id="rId2" Type="http://schemas.openxmlformats.org/officeDocument/2006/relationships/image" Target="../media/image83.emf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emf"/><Relationship Id="rId2" Type="http://schemas.openxmlformats.org/officeDocument/2006/relationships/image" Target="../media/image85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emf"/><Relationship Id="rId2" Type="http://schemas.openxmlformats.org/officeDocument/2006/relationships/image" Target="../media/image87.emf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emf"/><Relationship Id="rId5" Type="http://schemas.openxmlformats.org/officeDocument/2006/relationships/image" Target="../media/image12.emf"/><Relationship Id="rId4" Type="http://schemas.openxmlformats.org/officeDocument/2006/relationships/image" Target="../media/image11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946223" y="1452147"/>
            <a:ext cx="8299554" cy="1321033"/>
          </a:xfrm>
        </p:spPr>
        <p:txBody>
          <a:bodyPr>
            <a:noAutofit/>
          </a:bodyPr>
          <a:lstStyle/>
          <a:p>
            <a:r>
              <a:rPr lang="hu-HU" sz="4800" b="1" dirty="0"/>
              <a:t>Show-felkészítés </a:t>
            </a:r>
            <a:br>
              <a:rPr lang="hu-HU" sz="4800" b="1" dirty="0"/>
            </a:br>
            <a:endParaRPr lang="hu-HU" sz="4800" b="1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24000" y="4126694"/>
            <a:ext cx="9144000" cy="1655762"/>
          </a:xfrm>
        </p:spPr>
        <p:txBody>
          <a:bodyPr>
            <a:normAutofit lnSpcReduction="10000"/>
          </a:bodyPr>
          <a:lstStyle/>
          <a:p>
            <a:r>
              <a:rPr lang="hu-HU" dirty="0"/>
              <a:t>GÖDÖLLŐ  </a:t>
            </a:r>
          </a:p>
          <a:p>
            <a:r>
              <a:rPr lang="hu-HU" dirty="0"/>
              <a:t>2025. </a:t>
            </a:r>
            <a:r>
              <a:rPr lang="hu-HU"/>
              <a:t>augusztus </a:t>
            </a:r>
            <a:r>
              <a:rPr lang="hu-HU" dirty="0"/>
              <a:t>13.</a:t>
            </a:r>
          </a:p>
          <a:p>
            <a:r>
              <a:rPr lang="hu-HU" dirty="0"/>
              <a:t>Kőrösi Zsolt</a:t>
            </a:r>
          </a:p>
          <a:p>
            <a:r>
              <a:rPr lang="hu-HU" dirty="0"/>
              <a:t>Holstein-fríz Tenyésztők Egyesülete</a:t>
            </a:r>
          </a:p>
        </p:txBody>
      </p:sp>
    </p:spTree>
    <p:extLst>
      <p:ext uri="{BB962C8B-B14F-4D97-AF65-F5344CB8AC3E}">
        <p14:creationId xmlns:p14="http://schemas.microsoft.com/office/powerpoint/2010/main" val="21959687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/>
              <a:t>Mosás</a:t>
            </a:r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5478" y="1741779"/>
            <a:ext cx="5239925" cy="4127472"/>
          </a:xfrm>
          <a:prstGeom prst="rect">
            <a:avLst/>
          </a:prstGeom>
        </p:spPr>
      </p:pic>
      <p:sp>
        <p:nvSpPr>
          <p:cNvPr id="5" name="Téglalap 4"/>
          <p:cNvSpPr/>
          <p:nvPr/>
        </p:nvSpPr>
        <p:spPr>
          <a:xfrm>
            <a:off x="5806698" y="2445319"/>
            <a:ext cx="5547102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2800" dirty="0">
                <a:solidFill>
                  <a:srgbClr val="000000"/>
                </a:solidFill>
                <a:latin typeface="AvenirLTStd-Heavy"/>
              </a:rPr>
              <a:t>Szükséges felszerelés</a:t>
            </a:r>
          </a:p>
          <a:p>
            <a:endParaRPr lang="hu-HU" sz="2800" dirty="0">
              <a:solidFill>
                <a:srgbClr val="000000"/>
              </a:solidFill>
              <a:latin typeface="AvenirLTStd-Heavy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800" dirty="0">
                <a:latin typeface="Wingdings2"/>
              </a:rPr>
              <a:t>Vödör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800" dirty="0">
                <a:latin typeface="Wingdings2"/>
              </a:rPr>
              <a:t>pH </a:t>
            </a:r>
            <a:r>
              <a:rPr lang="hu-HU" sz="2800" dirty="0" err="1">
                <a:latin typeface="Wingdings2"/>
              </a:rPr>
              <a:t>neutral</a:t>
            </a:r>
            <a:r>
              <a:rPr lang="hu-HU" sz="2800" dirty="0">
                <a:latin typeface="Wingdings2"/>
              </a:rPr>
              <a:t> sampon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800" dirty="0">
                <a:latin typeface="Wingdings2"/>
              </a:rPr>
              <a:t>Gyökérkefe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800" dirty="0">
                <a:latin typeface="Wingdings2"/>
              </a:rPr>
              <a:t>Erős kefe – körömtisztítás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800" dirty="0">
                <a:latin typeface="Wingdings2"/>
              </a:rPr>
              <a:t>Locsolótömlő</a:t>
            </a:r>
            <a:endParaRPr lang="hu-HU" sz="2800" dirty="0"/>
          </a:p>
        </p:txBody>
      </p:sp>
    </p:spTree>
    <p:extLst>
      <p:ext uri="{BB962C8B-B14F-4D97-AF65-F5344CB8AC3E}">
        <p14:creationId xmlns:p14="http://schemas.microsoft.com/office/powerpoint/2010/main" val="25457389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Tartalom helye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6794" y="0"/>
            <a:ext cx="3193642" cy="4351338"/>
          </a:xfrm>
          <a:prstGeom prst="rect">
            <a:avLst/>
          </a:prstGeom>
        </p:spPr>
      </p:pic>
      <p:pic>
        <p:nvPicPr>
          <p:cNvPr id="7" name="Kép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7229" y="-2130185"/>
            <a:ext cx="3697637" cy="5038030"/>
          </a:xfrm>
          <a:prstGeom prst="rect">
            <a:avLst/>
          </a:prstGeom>
        </p:spPr>
      </p:pic>
      <p:pic>
        <p:nvPicPr>
          <p:cNvPr id="8" name="Kép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38453" y="0"/>
            <a:ext cx="3353545" cy="6858000"/>
          </a:xfrm>
          <a:prstGeom prst="rect">
            <a:avLst/>
          </a:prstGeom>
        </p:spPr>
      </p:pic>
      <p:pic>
        <p:nvPicPr>
          <p:cNvPr id="9" name="Kép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409" y="4351338"/>
            <a:ext cx="3810000" cy="2543175"/>
          </a:xfrm>
          <a:prstGeom prst="rect">
            <a:avLst/>
          </a:prstGeom>
        </p:spPr>
      </p:pic>
      <p:pic>
        <p:nvPicPr>
          <p:cNvPr id="10" name="Kép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69935" y="3382505"/>
            <a:ext cx="3320180" cy="3320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5899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b="1" dirty="0"/>
              <a:t>Mosás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Megfelelő hely kiválasztása</a:t>
            </a:r>
          </a:p>
          <a:p>
            <a:r>
              <a:rPr lang="hu-HU" dirty="0"/>
              <a:t>Csúszásmentes hely</a:t>
            </a:r>
          </a:p>
          <a:p>
            <a:r>
              <a:rPr lang="hu-HU" dirty="0"/>
              <a:t>Megfelelő hőmérsékletű, nagy mennyiségű víz</a:t>
            </a:r>
          </a:p>
          <a:p>
            <a:r>
              <a:rPr lang="hu-HU" dirty="0"/>
              <a:t>Szőr megóvása – áztatás</a:t>
            </a:r>
          </a:p>
          <a:p>
            <a:r>
              <a:rPr lang="hu-HU" dirty="0"/>
              <a:t>Samponos mosás </a:t>
            </a:r>
          </a:p>
          <a:p>
            <a:r>
              <a:rPr lang="hu-HU" dirty="0"/>
              <a:t>Gyökérkefe használata</a:t>
            </a:r>
          </a:p>
          <a:p>
            <a:r>
              <a:rPr lang="hu-HU" dirty="0"/>
              <a:t>Kényes részek elővigyázatos tisztítása</a:t>
            </a:r>
          </a:p>
        </p:txBody>
      </p:sp>
    </p:spTree>
    <p:extLst>
      <p:ext uri="{BB962C8B-B14F-4D97-AF65-F5344CB8AC3E}">
        <p14:creationId xmlns:p14="http://schemas.microsoft.com/office/powerpoint/2010/main" val="3656168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53698" y="380623"/>
            <a:ext cx="10515600" cy="1325563"/>
          </a:xfrm>
        </p:spPr>
        <p:txBody>
          <a:bodyPr/>
          <a:lstStyle/>
          <a:p>
            <a:pPr algn="ctr"/>
            <a:r>
              <a:rPr lang="hu-HU" b="1" dirty="0"/>
              <a:t>Mosás</a:t>
            </a:r>
          </a:p>
        </p:txBody>
      </p:sp>
      <p:sp>
        <p:nvSpPr>
          <p:cNvPr id="5" name="Szövegdoboz 4"/>
          <p:cNvSpPr txBox="1"/>
          <p:nvPr/>
        </p:nvSpPr>
        <p:spPr>
          <a:xfrm>
            <a:off x="7020733" y="1828800"/>
            <a:ext cx="457199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800" dirty="0"/>
              <a:t>Kényelmes fejmagasság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800" dirty="0"/>
              <a:t>Világos környezet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800" dirty="0"/>
              <a:t>Áztatás bő vízzel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800" dirty="0"/>
              <a:t>Nem túl nagy nyomással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u-HU" sz="2800" dirty="0"/>
          </a:p>
          <a:p>
            <a:endParaRPr lang="hu-HU" sz="2800" dirty="0"/>
          </a:p>
        </p:txBody>
      </p:sp>
      <p:pic>
        <p:nvPicPr>
          <p:cNvPr id="7" name="Tartalom helye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2195" y="1828800"/>
            <a:ext cx="6491175" cy="4242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78918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b="1" dirty="0"/>
              <a:t>Mosás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87615" y="1221191"/>
            <a:ext cx="5237136" cy="4351338"/>
          </a:xfrm>
        </p:spPr>
        <p:txBody>
          <a:bodyPr>
            <a:normAutofit fontScale="92500" lnSpcReduction="20000"/>
          </a:bodyPr>
          <a:lstStyle/>
          <a:p>
            <a:r>
              <a:rPr lang="hu-HU" dirty="0"/>
              <a:t>Samponos mosás</a:t>
            </a:r>
          </a:p>
          <a:p>
            <a:r>
              <a:rPr lang="hu-HU" dirty="0"/>
              <a:t>Alapos átmosás gyökérkefével</a:t>
            </a:r>
          </a:p>
          <a:p>
            <a:r>
              <a:rPr lang="hu-HU" dirty="0"/>
              <a:t>Kényes részeket körültekintően</a:t>
            </a:r>
          </a:p>
          <a:p>
            <a:pPr lvl="1"/>
            <a:r>
              <a:rPr lang="hu-HU" dirty="0"/>
              <a:t>Fülek, szemek </a:t>
            </a:r>
          </a:p>
          <a:p>
            <a:pPr lvl="1"/>
            <a:r>
              <a:rPr lang="hu-HU" dirty="0" err="1"/>
              <a:t>Péra</a:t>
            </a:r>
            <a:r>
              <a:rPr lang="hu-HU" dirty="0"/>
              <a:t> és végbél környéke</a:t>
            </a:r>
          </a:p>
          <a:p>
            <a:r>
              <a:rPr lang="hu-HU" dirty="0"/>
              <a:t>Füljelzők tisztítása</a:t>
            </a:r>
          </a:p>
          <a:p>
            <a:r>
              <a:rPr lang="hu-HU" dirty="0"/>
              <a:t>Sampon teljes kiöblítése</a:t>
            </a:r>
          </a:p>
          <a:p>
            <a:r>
              <a:rPr lang="hu-HU" dirty="0"/>
              <a:t>Víz kihúzása a szőrzetből</a:t>
            </a:r>
          </a:p>
          <a:p>
            <a:r>
              <a:rPr lang="hu-HU" dirty="0"/>
              <a:t>Szőrzet zsírtalanítása</a:t>
            </a:r>
          </a:p>
          <a:p>
            <a:r>
              <a:rPr lang="hu-HU" dirty="0"/>
              <a:t>Túl hideg időben történő mosás</a:t>
            </a:r>
          </a:p>
          <a:p>
            <a:pPr lvl="1"/>
            <a:r>
              <a:rPr lang="hu-HU" dirty="0"/>
              <a:t>Meleg hely, takaró</a:t>
            </a: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5370" y="1690687"/>
            <a:ext cx="5729049" cy="4167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40745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" y="132650"/>
            <a:ext cx="6015483" cy="4439096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5483" y="2820692"/>
            <a:ext cx="6176518" cy="4037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2654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b="1" dirty="0"/>
              <a:t>Nyírás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88750" y="1469164"/>
            <a:ext cx="10515600" cy="4351338"/>
          </a:xfrm>
        </p:spPr>
        <p:txBody>
          <a:bodyPr/>
          <a:lstStyle/>
          <a:p>
            <a:r>
              <a:rPr lang="hu-HU" dirty="0"/>
              <a:t>Veszélyes üzem</a:t>
            </a:r>
          </a:p>
          <a:p>
            <a:r>
              <a:rPr lang="hu-HU" dirty="0"/>
              <a:t>Elektromos készülékek</a:t>
            </a:r>
          </a:p>
          <a:p>
            <a:r>
              <a:rPr lang="hu-HU" dirty="0"/>
              <a:t>Mozgó állat</a:t>
            </a:r>
          </a:p>
          <a:p>
            <a:r>
              <a:rPr lang="hu-HU" dirty="0"/>
              <a:t>Kellően nagy világos helyszín</a:t>
            </a:r>
          </a:p>
          <a:p>
            <a:r>
              <a:rPr lang="hu-HU" dirty="0"/>
              <a:t>Megfelelő rögzítési hely</a:t>
            </a:r>
          </a:p>
          <a:p>
            <a:r>
              <a:rPr lang="hu-HU" dirty="0"/>
              <a:t>Tréning kötőfékkel</a:t>
            </a:r>
          </a:p>
          <a:p>
            <a:r>
              <a:rPr lang="hu-HU" dirty="0"/>
              <a:t>Segítő ember jelenléte</a:t>
            </a:r>
          </a:p>
          <a:p>
            <a:r>
              <a:rPr lang="hu-HU" dirty="0"/>
              <a:t>1., 2., esetleg 3. nyírás</a:t>
            </a:r>
          </a:p>
          <a:p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5965" y="1939497"/>
            <a:ext cx="6273594" cy="3410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094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b="1" dirty="0"/>
              <a:t>Alapfelszerelés</a:t>
            </a:r>
            <a:br>
              <a:rPr lang="hu-HU" b="1" dirty="0"/>
            </a:br>
            <a:endParaRPr lang="hu-HU" b="1" dirty="0"/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26049" y="1168836"/>
            <a:ext cx="7398397" cy="5689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8444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7154" y="-2095719"/>
            <a:ext cx="5306082" cy="7199851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49132" y="-542440"/>
            <a:ext cx="3842868" cy="4609555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91931" y="1504206"/>
            <a:ext cx="3735092" cy="5091857"/>
          </a:xfrm>
          <a:prstGeom prst="rect">
            <a:avLst/>
          </a:prstGeom>
        </p:spPr>
      </p:pic>
      <p:pic>
        <p:nvPicPr>
          <p:cNvPr id="7" name="Kép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96366" y="631960"/>
            <a:ext cx="2003156" cy="2729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80248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57272" y="237992"/>
            <a:ext cx="3225966" cy="3691585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5432" y="4481862"/>
            <a:ext cx="2284823" cy="2044594"/>
          </a:xfrm>
          <a:prstGeom prst="rect">
            <a:avLst/>
          </a:prstGeom>
        </p:spPr>
      </p:pic>
      <p:pic>
        <p:nvPicPr>
          <p:cNvPr id="7" name="Kép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1776" y="4481862"/>
            <a:ext cx="2512790" cy="2044594"/>
          </a:xfrm>
          <a:prstGeom prst="rect">
            <a:avLst/>
          </a:prstGeom>
        </p:spPr>
      </p:pic>
      <p:pic>
        <p:nvPicPr>
          <p:cNvPr id="8" name="Kép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66087" y="4481862"/>
            <a:ext cx="2393394" cy="2044594"/>
          </a:xfrm>
          <a:prstGeom prst="rect">
            <a:avLst/>
          </a:prstGeom>
        </p:spPr>
      </p:pic>
      <p:pic>
        <p:nvPicPr>
          <p:cNvPr id="9" name="Kép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74566" y="0"/>
            <a:ext cx="3053166" cy="4167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05617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/>
              <a:t>Állatok kiválasztása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Funkcionális küllem</a:t>
            </a:r>
          </a:p>
          <a:p>
            <a:pPr lvl="1"/>
            <a:r>
              <a:rPr lang="hu-HU" dirty="0"/>
              <a:t>Méret</a:t>
            </a:r>
          </a:p>
          <a:p>
            <a:pPr lvl="1"/>
            <a:r>
              <a:rPr lang="hu-HU" dirty="0"/>
              <a:t>Erős hát</a:t>
            </a:r>
          </a:p>
          <a:p>
            <a:pPr lvl="1"/>
            <a:r>
              <a:rPr lang="hu-HU" dirty="0"/>
              <a:t>Szabályos far</a:t>
            </a:r>
          </a:p>
          <a:p>
            <a:pPr lvl="1"/>
            <a:r>
              <a:rPr lang="hu-HU" dirty="0"/>
              <a:t>Korrekt lábak</a:t>
            </a:r>
          </a:p>
          <a:p>
            <a:pPr lvl="1"/>
            <a:r>
              <a:rPr lang="hu-HU" dirty="0"/>
              <a:t>Tőgyalakulás</a:t>
            </a:r>
          </a:p>
          <a:p>
            <a:r>
              <a:rPr lang="hu-HU" dirty="0"/>
              <a:t>Tejelő jelleg</a:t>
            </a:r>
          </a:p>
          <a:p>
            <a:r>
              <a:rPr lang="hu-HU" dirty="0"/>
              <a:t>Stílus</a:t>
            </a:r>
          </a:p>
        </p:txBody>
      </p:sp>
    </p:spTree>
    <p:extLst>
      <p:ext uri="{BB962C8B-B14F-4D97-AF65-F5344CB8AC3E}">
        <p14:creationId xmlns:p14="http://schemas.microsoft.com/office/powerpoint/2010/main" val="42755538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259878" y="302359"/>
            <a:ext cx="11587566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000000"/>
                </a:solidFill>
                <a:latin typeface="Avenir-Book"/>
              </a:rPr>
              <a:t>Every animal is different, that’s why we always have to choose between</a:t>
            </a:r>
          </a:p>
          <a:p>
            <a:r>
              <a:rPr lang="en-US" sz="2800" dirty="0">
                <a:solidFill>
                  <a:srgbClr val="000000"/>
                </a:solidFill>
                <a:latin typeface="Avenir-Book"/>
              </a:rPr>
              <a:t>normal, tighter or very tight blades.</a:t>
            </a:r>
          </a:p>
          <a:p>
            <a:r>
              <a:rPr lang="en-US" sz="2800" dirty="0">
                <a:solidFill>
                  <a:srgbClr val="000000"/>
                </a:solidFill>
                <a:latin typeface="Avenir-Book"/>
              </a:rPr>
              <a:t>Blades can be used on the </a:t>
            </a:r>
            <a:r>
              <a:rPr lang="en-US" sz="2800" dirty="0">
                <a:solidFill>
                  <a:srgbClr val="B30000"/>
                </a:solidFill>
                <a:latin typeface="Avenir-Book"/>
              </a:rPr>
              <a:t>big clipper</a:t>
            </a:r>
            <a:r>
              <a:rPr lang="en-US" sz="2800" dirty="0">
                <a:solidFill>
                  <a:srgbClr val="000000"/>
                </a:solidFill>
                <a:latin typeface="Avenir-Book"/>
              </a:rPr>
              <a:t>:</a:t>
            </a:r>
          </a:p>
          <a:p>
            <a:r>
              <a:rPr lang="hu-HU" sz="2800" dirty="0" err="1">
                <a:solidFill>
                  <a:srgbClr val="000000"/>
                </a:solidFill>
                <a:latin typeface="Avenir-Book"/>
              </a:rPr>
              <a:t>Normal</a:t>
            </a:r>
            <a:r>
              <a:rPr lang="hu-HU" sz="2800" dirty="0">
                <a:solidFill>
                  <a:srgbClr val="000000"/>
                </a:solidFill>
                <a:latin typeface="Avenir-Book"/>
              </a:rPr>
              <a:t> </a:t>
            </a:r>
            <a:r>
              <a:rPr lang="hu-HU" sz="2800" dirty="0">
                <a:solidFill>
                  <a:srgbClr val="B30000"/>
                </a:solidFill>
                <a:latin typeface="Wingdings" panose="05000000000000000000" pitchFamily="2" charset="2"/>
              </a:rPr>
              <a:t> </a:t>
            </a:r>
            <a:r>
              <a:rPr lang="hu-HU" sz="2800" dirty="0">
                <a:solidFill>
                  <a:srgbClr val="000000"/>
                </a:solidFill>
                <a:latin typeface="Avenir-Book"/>
              </a:rPr>
              <a:t>GT502/GT501 </a:t>
            </a:r>
            <a:r>
              <a:rPr lang="hu-HU" sz="2800" dirty="0" err="1">
                <a:solidFill>
                  <a:srgbClr val="000000"/>
                </a:solidFill>
                <a:latin typeface="Avenir-Book"/>
              </a:rPr>
              <a:t>or</a:t>
            </a:r>
            <a:r>
              <a:rPr lang="hu-HU" sz="2800" dirty="0">
                <a:solidFill>
                  <a:srgbClr val="000000"/>
                </a:solidFill>
                <a:latin typeface="Avenir-Book"/>
              </a:rPr>
              <a:t> GT505</a:t>
            </a:r>
          </a:p>
          <a:p>
            <a:r>
              <a:rPr lang="hu-HU" sz="2800" dirty="0">
                <a:solidFill>
                  <a:srgbClr val="000000"/>
                </a:solidFill>
                <a:latin typeface="Avenir-Book"/>
              </a:rPr>
              <a:t>	       </a:t>
            </a:r>
            <a:r>
              <a:rPr lang="de-DE" sz="2800" dirty="0">
                <a:solidFill>
                  <a:srgbClr val="000000"/>
                </a:solidFill>
                <a:latin typeface="Avenir-Book"/>
              </a:rPr>
              <a:t>Oster 84 AU / GT505 </a:t>
            </a:r>
            <a:endParaRPr lang="hu-HU" sz="2800" dirty="0">
              <a:solidFill>
                <a:srgbClr val="000000"/>
              </a:solidFill>
              <a:latin typeface="Avenir-Book"/>
            </a:endParaRPr>
          </a:p>
          <a:p>
            <a:pPr lvl="3"/>
            <a:r>
              <a:rPr lang="hu-HU" sz="2800" dirty="0">
                <a:solidFill>
                  <a:srgbClr val="000000"/>
                </a:solidFill>
                <a:latin typeface="Avenir-Book"/>
              </a:rPr>
              <a:t>  </a:t>
            </a:r>
            <a:r>
              <a:rPr lang="de-DE" sz="2800" dirty="0" err="1">
                <a:solidFill>
                  <a:srgbClr val="000000"/>
                </a:solidFill>
                <a:latin typeface="Avenir-Book"/>
              </a:rPr>
              <a:t>Heiniger</a:t>
            </a:r>
            <a:r>
              <a:rPr lang="de-DE" sz="2800" dirty="0">
                <a:solidFill>
                  <a:srgbClr val="000000"/>
                </a:solidFill>
                <a:latin typeface="Avenir-Book"/>
              </a:rPr>
              <a:t> 23</a:t>
            </a:r>
          </a:p>
          <a:p>
            <a:r>
              <a:rPr lang="hu-HU" sz="2800" dirty="0" err="1">
                <a:solidFill>
                  <a:srgbClr val="000000"/>
                </a:solidFill>
                <a:latin typeface="Avenir-Book"/>
              </a:rPr>
              <a:t>Tighter</a:t>
            </a:r>
            <a:r>
              <a:rPr lang="hu-HU" sz="2800" dirty="0">
                <a:solidFill>
                  <a:srgbClr val="000000"/>
                </a:solidFill>
                <a:latin typeface="Avenir-Book"/>
              </a:rPr>
              <a:t>     </a:t>
            </a:r>
            <a:r>
              <a:rPr lang="hu-HU" sz="2800" dirty="0" err="1">
                <a:solidFill>
                  <a:srgbClr val="000000"/>
                </a:solidFill>
                <a:latin typeface="Avenir-Book"/>
              </a:rPr>
              <a:t>Oster</a:t>
            </a:r>
            <a:r>
              <a:rPr lang="hu-HU" sz="2800" dirty="0">
                <a:solidFill>
                  <a:srgbClr val="000000"/>
                </a:solidFill>
                <a:latin typeface="Avenir-Book"/>
              </a:rPr>
              <a:t> 84AU / GT505 </a:t>
            </a:r>
          </a:p>
          <a:p>
            <a:r>
              <a:rPr lang="hu-HU" sz="2800" dirty="0">
                <a:solidFill>
                  <a:srgbClr val="000000"/>
                </a:solidFill>
                <a:latin typeface="Avenir-Book"/>
              </a:rPr>
              <a:t>	       </a:t>
            </a:r>
            <a:r>
              <a:rPr lang="hu-HU" sz="2800" dirty="0" err="1">
                <a:solidFill>
                  <a:srgbClr val="000000"/>
                </a:solidFill>
                <a:latin typeface="Avenir-Book"/>
              </a:rPr>
              <a:t>Heiniger</a:t>
            </a:r>
            <a:r>
              <a:rPr lang="hu-HU" sz="2800" dirty="0">
                <a:solidFill>
                  <a:srgbClr val="000000"/>
                </a:solidFill>
                <a:latin typeface="Avenir-Book"/>
              </a:rPr>
              <a:t> 23</a:t>
            </a:r>
          </a:p>
          <a:p>
            <a:r>
              <a:rPr lang="hu-HU" sz="2800" dirty="0" err="1">
                <a:solidFill>
                  <a:srgbClr val="000000"/>
                </a:solidFill>
                <a:latin typeface="Avenir-Book"/>
              </a:rPr>
              <a:t>Tight</a:t>
            </a:r>
            <a:r>
              <a:rPr lang="hu-HU" sz="2800" dirty="0">
                <a:solidFill>
                  <a:srgbClr val="000000"/>
                </a:solidFill>
                <a:latin typeface="Avenir-Book"/>
              </a:rPr>
              <a:t> </a:t>
            </a:r>
            <a:r>
              <a:rPr lang="hu-HU" sz="2800" dirty="0">
                <a:solidFill>
                  <a:srgbClr val="B30000"/>
                </a:solidFill>
                <a:latin typeface="Wingdings" panose="05000000000000000000" pitchFamily="2" charset="2"/>
              </a:rPr>
              <a:t> </a:t>
            </a:r>
            <a:r>
              <a:rPr lang="hu-HU" sz="2800" dirty="0">
                <a:solidFill>
                  <a:srgbClr val="000000"/>
                </a:solidFill>
                <a:latin typeface="Avenir-Book"/>
              </a:rPr>
              <a:t>    </a:t>
            </a:r>
            <a:r>
              <a:rPr lang="hu-HU" sz="2800" dirty="0" err="1">
                <a:solidFill>
                  <a:srgbClr val="000000"/>
                </a:solidFill>
                <a:latin typeface="Avenir-Book"/>
              </a:rPr>
              <a:t>Oster</a:t>
            </a:r>
            <a:r>
              <a:rPr lang="hu-HU" sz="2800" dirty="0">
                <a:solidFill>
                  <a:srgbClr val="000000"/>
                </a:solidFill>
                <a:latin typeface="Avenir-Book"/>
              </a:rPr>
              <a:t> 84AU – GT505 </a:t>
            </a:r>
            <a:r>
              <a:rPr lang="hu-HU" sz="2800" dirty="0" err="1">
                <a:solidFill>
                  <a:srgbClr val="000000"/>
                </a:solidFill>
                <a:latin typeface="Avenir-Book"/>
              </a:rPr>
              <a:t>or</a:t>
            </a:r>
            <a:r>
              <a:rPr lang="hu-HU" sz="2800" dirty="0">
                <a:solidFill>
                  <a:srgbClr val="000000"/>
                </a:solidFill>
                <a:latin typeface="Avenir-Book"/>
              </a:rPr>
              <a:t> </a:t>
            </a:r>
            <a:r>
              <a:rPr lang="hu-HU" sz="2800" dirty="0" err="1">
                <a:solidFill>
                  <a:srgbClr val="000000"/>
                </a:solidFill>
                <a:latin typeface="Avenir-Book"/>
              </a:rPr>
              <a:t>Heiniger</a:t>
            </a:r>
            <a:r>
              <a:rPr lang="hu-HU" sz="2800" dirty="0">
                <a:solidFill>
                  <a:srgbClr val="000000"/>
                </a:solidFill>
                <a:latin typeface="Avenir-Book"/>
              </a:rPr>
              <a:t> 23</a:t>
            </a:r>
          </a:p>
          <a:p>
            <a:r>
              <a:rPr lang="hu-HU" sz="2800" dirty="0">
                <a:solidFill>
                  <a:srgbClr val="B30000"/>
                </a:solidFill>
                <a:latin typeface="Wingdings" panose="05000000000000000000" pitchFamily="2" charset="2"/>
              </a:rPr>
              <a:t>	 </a:t>
            </a:r>
            <a:r>
              <a:rPr lang="de-DE" sz="2800" dirty="0">
                <a:solidFill>
                  <a:srgbClr val="B30000"/>
                </a:solidFill>
                <a:latin typeface="Wingdings" panose="05000000000000000000" pitchFamily="2" charset="2"/>
              </a:rPr>
              <a:t> </a:t>
            </a:r>
            <a:r>
              <a:rPr lang="de-DE" sz="2800" dirty="0" err="1">
                <a:solidFill>
                  <a:srgbClr val="000000"/>
                </a:solidFill>
                <a:latin typeface="Avenir-Book"/>
              </a:rPr>
              <a:t>Gt</a:t>
            </a:r>
            <a:r>
              <a:rPr lang="de-DE" sz="2800" dirty="0">
                <a:solidFill>
                  <a:srgbClr val="000000"/>
                </a:solidFill>
                <a:latin typeface="Avenir-Book"/>
              </a:rPr>
              <a:t> 511/ GT 505 </a:t>
            </a:r>
            <a:r>
              <a:rPr lang="de-DE" sz="2800" dirty="0" err="1">
                <a:solidFill>
                  <a:srgbClr val="000000"/>
                </a:solidFill>
                <a:latin typeface="Avenir-Book"/>
              </a:rPr>
              <a:t>or</a:t>
            </a:r>
            <a:r>
              <a:rPr lang="de-DE" sz="2800" dirty="0">
                <a:solidFill>
                  <a:srgbClr val="000000"/>
                </a:solidFill>
                <a:latin typeface="Avenir-Book"/>
              </a:rPr>
              <a:t> </a:t>
            </a:r>
            <a:r>
              <a:rPr lang="de-DE" sz="2800" dirty="0" err="1">
                <a:solidFill>
                  <a:srgbClr val="000000"/>
                </a:solidFill>
                <a:latin typeface="Avenir-Book"/>
              </a:rPr>
              <a:t>Heiniger</a:t>
            </a:r>
            <a:r>
              <a:rPr lang="de-DE" sz="2800" dirty="0">
                <a:solidFill>
                  <a:srgbClr val="000000"/>
                </a:solidFill>
                <a:latin typeface="Avenir-Book"/>
              </a:rPr>
              <a:t> 23</a:t>
            </a:r>
          </a:p>
          <a:p>
            <a:r>
              <a:rPr lang="hu-HU" sz="2800" dirty="0">
                <a:solidFill>
                  <a:srgbClr val="B30000"/>
                </a:solidFill>
                <a:latin typeface="Wingdings" panose="05000000000000000000" pitchFamily="2" charset="2"/>
              </a:rPr>
              <a:t>	  </a:t>
            </a:r>
            <a:r>
              <a:rPr lang="de-DE" sz="2800" dirty="0" err="1">
                <a:solidFill>
                  <a:srgbClr val="000000"/>
                </a:solidFill>
                <a:latin typeface="Avenir-Book"/>
              </a:rPr>
              <a:t>Heiniger</a:t>
            </a:r>
            <a:r>
              <a:rPr lang="de-DE" sz="2800" dirty="0">
                <a:solidFill>
                  <a:srgbClr val="000000"/>
                </a:solidFill>
                <a:latin typeface="Avenir-Book"/>
              </a:rPr>
              <a:t> 31F/15 </a:t>
            </a:r>
            <a:r>
              <a:rPr lang="de-DE" sz="2800" dirty="0" err="1">
                <a:solidFill>
                  <a:srgbClr val="000000"/>
                </a:solidFill>
                <a:latin typeface="Avenir-Book"/>
              </a:rPr>
              <a:t>or</a:t>
            </a:r>
            <a:r>
              <a:rPr lang="de-DE" sz="2800" dirty="0">
                <a:solidFill>
                  <a:srgbClr val="000000"/>
                </a:solidFill>
                <a:latin typeface="Avenir-Book"/>
              </a:rPr>
              <a:t> </a:t>
            </a:r>
            <a:r>
              <a:rPr lang="de-DE" sz="2800" dirty="0" err="1">
                <a:solidFill>
                  <a:srgbClr val="000000"/>
                </a:solidFill>
                <a:latin typeface="Avenir-Book"/>
              </a:rPr>
              <a:t>Heiniger</a:t>
            </a:r>
            <a:r>
              <a:rPr lang="de-DE" sz="2800" dirty="0">
                <a:solidFill>
                  <a:srgbClr val="000000"/>
                </a:solidFill>
                <a:latin typeface="Avenir-Book"/>
              </a:rPr>
              <a:t> 31F/ 23</a:t>
            </a:r>
          </a:p>
          <a:p>
            <a:r>
              <a:rPr lang="en-US" sz="2800" dirty="0">
                <a:solidFill>
                  <a:srgbClr val="000000"/>
                </a:solidFill>
                <a:latin typeface="Avenir-Book"/>
              </a:rPr>
              <a:t>Blades which can be used on the </a:t>
            </a:r>
            <a:r>
              <a:rPr lang="en-US" sz="2800" dirty="0">
                <a:solidFill>
                  <a:srgbClr val="B30000"/>
                </a:solidFill>
                <a:latin typeface="Avenir-Book"/>
              </a:rPr>
              <a:t>small clipper</a:t>
            </a:r>
            <a:r>
              <a:rPr lang="en-US" sz="2800" dirty="0">
                <a:solidFill>
                  <a:srgbClr val="000000"/>
                </a:solidFill>
                <a:latin typeface="Avenir-Book"/>
              </a:rPr>
              <a:t>:</a:t>
            </a:r>
          </a:p>
          <a:p>
            <a:r>
              <a:rPr lang="hu-HU" sz="2800" dirty="0">
                <a:solidFill>
                  <a:srgbClr val="B30000"/>
                </a:solidFill>
                <a:latin typeface="Wingdings" panose="05000000000000000000" pitchFamily="2" charset="2"/>
              </a:rPr>
              <a:t>	 </a:t>
            </a:r>
            <a:r>
              <a:rPr lang="en-US" sz="2800" dirty="0">
                <a:solidFill>
                  <a:srgbClr val="B30000"/>
                </a:solidFill>
                <a:latin typeface="Wingdings" panose="05000000000000000000" pitchFamily="2" charset="2"/>
              </a:rPr>
              <a:t> </a:t>
            </a:r>
            <a:r>
              <a:rPr lang="en-US" sz="2800" dirty="0">
                <a:solidFill>
                  <a:srgbClr val="000000"/>
                </a:solidFill>
                <a:latin typeface="Avenir-Book"/>
              </a:rPr>
              <a:t>10 (comparable with 501/502), 15, 30, 40 and 50. 40 and 50</a:t>
            </a:r>
          </a:p>
          <a:p>
            <a:r>
              <a:rPr lang="hu-HU" sz="2800" dirty="0">
                <a:solidFill>
                  <a:srgbClr val="000000"/>
                </a:solidFill>
                <a:latin typeface="Avenir-Book"/>
              </a:rPr>
              <a:t>	       </a:t>
            </a:r>
            <a:r>
              <a:rPr lang="en-US" sz="2800" dirty="0">
                <a:solidFill>
                  <a:srgbClr val="000000"/>
                </a:solidFill>
                <a:latin typeface="Avenir-Book"/>
              </a:rPr>
              <a:t>are tight and used for inside ears and tail but be careful with</a:t>
            </a:r>
          </a:p>
          <a:p>
            <a:r>
              <a:rPr lang="hu-HU" sz="2800" dirty="0">
                <a:solidFill>
                  <a:srgbClr val="000000"/>
                </a:solidFill>
                <a:latin typeface="Avenir-Book"/>
              </a:rPr>
              <a:t>	       </a:t>
            </a:r>
            <a:r>
              <a:rPr lang="hu-HU" sz="2800" dirty="0" err="1">
                <a:solidFill>
                  <a:srgbClr val="000000"/>
                </a:solidFill>
                <a:latin typeface="Avenir-Book"/>
              </a:rPr>
              <a:t>the</a:t>
            </a:r>
            <a:r>
              <a:rPr lang="hu-HU" sz="2800" dirty="0">
                <a:solidFill>
                  <a:srgbClr val="000000"/>
                </a:solidFill>
                <a:latin typeface="Avenir-Book"/>
              </a:rPr>
              <a:t> </a:t>
            </a:r>
            <a:r>
              <a:rPr lang="hu-HU" sz="2800" dirty="0" err="1">
                <a:solidFill>
                  <a:srgbClr val="000000"/>
                </a:solidFill>
                <a:latin typeface="Avenir-Book"/>
              </a:rPr>
              <a:t>black</a:t>
            </a:r>
            <a:r>
              <a:rPr lang="hu-HU" sz="2800" dirty="0">
                <a:solidFill>
                  <a:srgbClr val="000000"/>
                </a:solidFill>
                <a:latin typeface="Avenir-Book"/>
              </a:rPr>
              <a:t>.</a:t>
            </a:r>
            <a:endParaRPr lang="hu-HU" sz="2800" dirty="0"/>
          </a:p>
        </p:txBody>
      </p:sp>
    </p:spTree>
    <p:extLst>
      <p:ext uri="{BB962C8B-B14F-4D97-AF65-F5344CB8AC3E}">
        <p14:creationId xmlns:p14="http://schemas.microsoft.com/office/powerpoint/2010/main" val="39460984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47973" y="365126"/>
            <a:ext cx="11105827" cy="5811838"/>
          </a:xfrm>
        </p:spPr>
        <p:txBody>
          <a:bodyPr>
            <a:noAutofit/>
          </a:bodyPr>
          <a:lstStyle/>
          <a:p>
            <a:r>
              <a:rPr lang="hu-HU" sz="2400" dirty="0"/>
              <a:t>Az állatelőkészítés időt, gyakorlást és türelmet igényel</a:t>
            </a:r>
            <a:endParaRPr lang="en-US" sz="2400" dirty="0"/>
          </a:p>
          <a:p>
            <a:r>
              <a:rPr lang="hu-HU" sz="2400" dirty="0"/>
              <a:t>Sok-sok állat megnyírása mielőtt elégedettek lehetünk</a:t>
            </a:r>
            <a:endParaRPr lang="en-US" sz="2400" dirty="0"/>
          </a:p>
          <a:p>
            <a:r>
              <a:rPr lang="hu-HU" sz="2400" dirty="0"/>
              <a:t>Ne félj, hogy hibázol! Mindenki úgy kezdte!</a:t>
            </a:r>
            <a:r>
              <a:rPr lang="en-US" sz="2400" dirty="0"/>
              <a:t> Watching professional</a:t>
            </a:r>
          </a:p>
          <a:p>
            <a:r>
              <a:rPr lang="hu-HU" sz="2400" dirty="0"/>
              <a:t>Lesd el, és/vagy kérdezd meg a specialistákat!</a:t>
            </a:r>
            <a:endParaRPr lang="en-US" sz="2400" dirty="0"/>
          </a:p>
          <a:p>
            <a:r>
              <a:rPr lang="hu-HU" sz="2400" dirty="0"/>
              <a:t>Légy biztos, hogy tiszta és száraz az állatot, mielőtt megkezded a nyírást!</a:t>
            </a:r>
            <a:r>
              <a:rPr lang="en-US" sz="2400" dirty="0"/>
              <a:t> It helps you to</a:t>
            </a:r>
          </a:p>
          <a:p>
            <a:r>
              <a:rPr lang="hu-HU" sz="2400" dirty="0"/>
              <a:t>Fontos a jó minőségű gépek és az éles pengék használata!</a:t>
            </a:r>
            <a:endParaRPr lang="en-US" sz="2400" dirty="0"/>
          </a:p>
          <a:p>
            <a:r>
              <a:rPr lang="hu-HU" sz="2400" dirty="0"/>
              <a:t>Megfelelő fényviszonyok közt nyírj! Legjobb a természetes fény!</a:t>
            </a:r>
            <a:r>
              <a:rPr lang="en-US" sz="2400" dirty="0"/>
              <a:t> </a:t>
            </a:r>
            <a:endParaRPr lang="hu-HU" sz="2400" dirty="0"/>
          </a:p>
          <a:p>
            <a:r>
              <a:rPr lang="hu-HU" sz="2400" dirty="0"/>
              <a:t>Először </a:t>
            </a:r>
            <a:r>
              <a:rPr lang="hu-HU" sz="2400" dirty="0" err="1"/>
              <a:t>készítsd</a:t>
            </a:r>
            <a:r>
              <a:rPr lang="hu-HU" sz="2400" dirty="0"/>
              <a:t> ki a felszerelés, csak utána kösd ki az állatot!</a:t>
            </a:r>
            <a:endParaRPr lang="en-US" sz="2400" dirty="0"/>
          </a:p>
          <a:p>
            <a:r>
              <a:rPr lang="hu-HU" sz="2400" dirty="0"/>
              <a:t>Nyírás előtt ellenőrizd az állat előnyeit és hátrányait – ezek alapján </a:t>
            </a:r>
            <a:r>
              <a:rPr lang="hu-HU" sz="2400" dirty="0" err="1"/>
              <a:t>válassz</a:t>
            </a:r>
            <a:r>
              <a:rPr lang="hu-HU" sz="2400" dirty="0"/>
              <a:t> késeket a nyíráshoz</a:t>
            </a:r>
            <a:r>
              <a:rPr lang="en-US" sz="2400" dirty="0"/>
              <a:t>.</a:t>
            </a:r>
          </a:p>
          <a:p>
            <a:r>
              <a:rPr lang="hu-HU" sz="2400" dirty="0"/>
              <a:t>A profi javítani tud az állat részein a nyírás által!</a:t>
            </a:r>
          </a:p>
          <a:p>
            <a:r>
              <a:rPr lang="hu-HU" sz="2400" dirty="0"/>
              <a:t>A többszöri nyírás </a:t>
            </a:r>
            <a:r>
              <a:rPr lang="hu-HU" sz="2400" dirty="0" err="1"/>
              <a:t>kondícionálja</a:t>
            </a:r>
            <a:r>
              <a:rPr lang="hu-HU" sz="2400" dirty="0"/>
              <a:t> az új szőrt, könnyebb nyírni és szebb képet mutat!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7862392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8200" y="500062"/>
            <a:ext cx="10515600" cy="1325563"/>
          </a:xfrm>
        </p:spPr>
        <p:txBody>
          <a:bodyPr/>
          <a:lstStyle/>
          <a:p>
            <a:pPr algn="ctr"/>
            <a:r>
              <a:rPr lang="hu-HU" b="1" dirty="0"/>
              <a:t>Nyírás</a:t>
            </a:r>
          </a:p>
        </p:txBody>
      </p:sp>
      <p:sp>
        <p:nvSpPr>
          <p:cNvPr id="7" name="Tartalom helye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Különböző testtájak – különböző nyírás</a:t>
            </a:r>
          </a:p>
          <a:p>
            <a:r>
              <a:rPr lang="hu-HU" dirty="0"/>
              <a:t>Elsősorban </a:t>
            </a:r>
            <a:r>
              <a:rPr lang="hu-HU" dirty="0" err="1"/>
              <a:t>szőrhosszúságbeli</a:t>
            </a:r>
            <a:r>
              <a:rPr lang="hu-HU" dirty="0"/>
              <a:t> különbség</a:t>
            </a:r>
          </a:p>
          <a:p>
            <a:r>
              <a:rPr lang="hu-HU" dirty="0"/>
              <a:t>Más gép – más penge – más nyírási irány</a:t>
            </a:r>
          </a:p>
          <a:p>
            <a:r>
              <a:rPr lang="hu-HU" dirty="0"/>
              <a:t>Mindenhol az alaposságra kell törekedni</a:t>
            </a:r>
          </a:p>
          <a:p>
            <a:r>
              <a:rPr lang="hu-HU" dirty="0"/>
              <a:t>Egyenletes szőrhosszúság</a:t>
            </a:r>
          </a:p>
          <a:p>
            <a:r>
              <a:rPr lang="hu-HU" dirty="0"/>
              <a:t>Átmenetek szép – „láthatatlan” kivitelezése</a:t>
            </a:r>
          </a:p>
          <a:p>
            <a:r>
              <a:rPr lang="hu-HU" dirty="0"/>
              <a:t>Hibák elrejtése, előnyős tulajdonságok kiemelése</a:t>
            </a:r>
          </a:p>
          <a:p>
            <a:r>
              <a:rPr lang="hu-HU" dirty="0"/>
              <a:t>A „Jólápoltság” mindenek előtt!!!</a:t>
            </a:r>
          </a:p>
        </p:txBody>
      </p:sp>
    </p:spTree>
    <p:extLst>
      <p:ext uri="{BB962C8B-B14F-4D97-AF65-F5344CB8AC3E}">
        <p14:creationId xmlns:p14="http://schemas.microsoft.com/office/powerpoint/2010/main" val="23979509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9930" y="91136"/>
            <a:ext cx="9634331" cy="6766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241814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b="1" dirty="0"/>
              <a:t>Nyírás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Javasolt az állat nyírását a faroknál kezdeni</a:t>
            </a:r>
          </a:p>
          <a:p>
            <a:r>
              <a:rPr lang="hu-HU" dirty="0"/>
              <a:t>A farokcsont vége felett két maroknyi távolságban</a:t>
            </a:r>
          </a:p>
          <a:p>
            <a:r>
              <a:rPr lang="hu-HU" dirty="0" err="1"/>
              <a:t>Körbenyírni</a:t>
            </a:r>
            <a:r>
              <a:rPr lang="hu-HU" dirty="0"/>
              <a:t> a farkat a faroktőig</a:t>
            </a:r>
          </a:p>
          <a:p>
            <a:r>
              <a:rPr lang="hu-HU" dirty="0"/>
              <a:t>Két oldalra átmenet a faroktőnél a későbbi hátvonalba</a:t>
            </a:r>
          </a:p>
          <a:p>
            <a:r>
              <a:rPr lang="hu-HU" dirty="0"/>
              <a:t>Farokbojt marad!</a:t>
            </a:r>
          </a:p>
        </p:txBody>
      </p:sp>
    </p:spTree>
    <p:extLst>
      <p:ext uri="{BB962C8B-B14F-4D97-AF65-F5344CB8AC3E}">
        <p14:creationId xmlns:p14="http://schemas.microsoft.com/office/powerpoint/2010/main" val="159641934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418648" cy="3863016"/>
          </a:xfrm>
          <a:prstGeom prst="rect">
            <a:avLst/>
          </a:prstGeom>
        </p:spPr>
      </p:pic>
      <p:pic>
        <p:nvPicPr>
          <p:cNvPr id="3" name="Kép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7089" y="2994984"/>
            <a:ext cx="6454911" cy="3863016"/>
          </a:xfrm>
          <a:prstGeom prst="rect">
            <a:avLst/>
          </a:prstGeom>
        </p:spPr>
      </p:pic>
      <p:sp>
        <p:nvSpPr>
          <p:cNvPr id="4" name="Szövegdoboz 3"/>
          <p:cNvSpPr txBox="1"/>
          <p:nvPr/>
        </p:nvSpPr>
        <p:spPr>
          <a:xfrm>
            <a:off x="7811146" y="650929"/>
            <a:ext cx="33166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600" dirty="0"/>
              <a:t>A farok nyírása</a:t>
            </a:r>
          </a:p>
        </p:txBody>
      </p:sp>
    </p:spTree>
    <p:extLst>
      <p:ext uri="{BB962C8B-B14F-4D97-AF65-F5344CB8AC3E}">
        <p14:creationId xmlns:p14="http://schemas.microsoft.com/office/powerpoint/2010/main" val="128721399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b="1" dirty="0"/>
              <a:t>Lábak nyírása</a:t>
            </a:r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0164" y="2478565"/>
            <a:ext cx="3524662" cy="3687224"/>
          </a:xfrm>
          <a:prstGeom prst="rect">
            <a:avLst/>
          </a:prstGeom>
        </p:spPr>
      </p:pic>
      <p:sp>
        <p:nvSpPr>
          <p:cNvPr id="5" name="Szövegdoboz 4"/>
          <p:cNvSpPr txBox="1"/>
          <p:nvPr/>
        </p:nvSpPr>
        <p:spPr>
          <a:xfrm>
            <a:off x="3957234" y="1690688"/>
            <a:ext cx="3993397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800" dirty="0"/>
              <a:t>Minden láb belső oldalát finom nyírással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800" dirty="0"/>
              <a:t>A hátulsó lábak külső oldalán a </a:t>
            </a:r>
            <a:r>
              <a:rPr lang="hu-HU" sz="2800" dirty="0" err="1"/>
              <a:t>csánk</a:t>
            </a:r>
            <a:r>
              <a:rPr lang="hu-HU" sz="2800" dirty="0"/>
              <a:t> véna alatt szintén finom nyírással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800" dirty="0"/>
              <a:t>Felette közepes hosszúságú pengével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800" dirty="0"/>
              <a:t>A véna képezi az átmenet helyét a szőrhosszúságban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u-HU" sz="2800" dirty="0"/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0631" y="2317638"/>
            <a:ext cx="3809424" cy="4009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18334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b="1" dirty="0"/>
              <a:t>Lábak nyírása</a:t>
            </a:r>
          </a:p>
        </p:txBody>
      </p:sp>
      <p:sp>
        <p:nvSpPr>
          <p:cNvPr id="5" name="Szövegdoboz 4"/>
          <p:cNvSpPr txBox="1"/>
          <p:nvPr/>
        </p:nvSpPr>
        <p:spPr>
          <a:xfrm>
            <a:off x="4517755" y="1690688"/>
            <a:ext cx="3156489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800" dirty="0"/>
              <a:t>Az elülső láb mindkét oldalát finom szőrhosszra nyírjuk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800" dirty="0"/>
              <a:t>Könyök-vállbúb a felső határvonal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800" dirty="0"/>
              <a:t>Vállbúb-mar a másik határvonal a test és a nyak között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u-HU" sz="2800" dirty="0"/>
          </a:p>
        </p:txBody>
      </p:sp>
      <p:pic>
        <p:nvPicPr>
          <p:cNvPr id="7" name="Tartalom helye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1733" y="1690688"/>
            <a:ext cx="3762809" cy="4351338"/>
          </a:xfrm>
          <a:prstGeom prst="rect">
            <a:avLst/>
          </a:prstGeom>
        </p:spPr>
      </p:pic>
      <p:pic>
        <p:nvPicPr>
          <p:cNvPr id="8" name="Kép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1145" y="1712501"/>
            <a:ext cx="4024393" cy="4307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923239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5281966" cy="3503213"/>
          </a:xfrm>
          <a:prstGeom prst="rect">
            <a:avLst/>
          </a:prstGeom>
        </p:spPr>
      </p:pic>
      <p:pic>
        <p:nvPicPr>
          <p:cNvPr id="4" name="Kép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3436172"/>
            <a:ext cx="5281967" cy="3421828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98225" y="0"/>
            <a:ext cx="5093776" cy="3436172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98224" y="3421829"/>
            <a:ext cx="5093775" cy="3436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59090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b="1" dirty="0"/>
              <a:t>Nyírás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A lapocka vonalától a nyak és a fej rövidebb szőrhossz</a:t>
            </a:r>
          </a:p>
          <a:p>
            <a:r>
              <a:rPr lang="hu-HU" dirty="0"/>
              <a:t>A test 2mm hosszúságú szőrhosszra nyírása</a:t>
            </a:r>
          </a:p>
          <a:p>
            <a:r>
              <a:rPr lang="hu-HU" dirty="0"/>
              <a:t>A has szőrzete megmarad</a:t>
            </a:r>
          </a:p>
          <a:p>
            <a:r>
              <a:rPr lang="hu-HU" dirty="0"/>
              <a:t>A hátvonal szőrzete megmarad</a:t>
            </a:r>
          </a:p>
          <a:p>
            <a:r>
              <a:rPr lang="hu-HU" dirty="0"/>
              <a:t>A combok közepes hosszúságú szőrhosszra nyírása</a:t>
            </a:r>
          </a:p>
          <a:p>
            <a:r>
              <a:rPr lang="hu-HU" dirty="0"/>
              <a:t>A pártaszél egyenletes körbe-nyírása –fűkörmök is!</a:t>
            </a:r>
          </a:p>
        </p:txBody>
      </p:sp>
    </p:spTree>
    <p:extLst>
      <p:ext uri="{BB962C8B-B14F-4D97-AF65-F5344CB8AC3E}">
        <p14:creationId xmlns:p14="http://schemas.microsoft.com/office/powerpoint/2010/main" val="13220923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6" name="Tartalom helye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0"/>
            <a:ext cx="9859617" cy="6885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56400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382" y="173803"/>
            <a:ext cx="4423132" cy="3824507"/>
          </a:xfrm>
          <a:prstGeom prst="rect">
            <a:avLst/>
          </a:prstGeom>
        </p:spPr>
      </p:pic>
      <p:pic>
        <p:nvPicPr>
          <p:cNvPr id="3" name="Kép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61695" y="173803"/>
            <a:ext cx="4669426" cy="4010992"/>
          </a:xfrm>
          <a:prstGeom prst="rect">
            <a:avLst/>
          </a:prstGeom>
        </p:spPr>
      </p:pic>
      <p:pic>
        <p:nvPicPr>
          <p:cNvPr id="4" name="Kép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2979" y="3439675"/>
            <a:ext cx="3992667" cy="3463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476895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b="1" dirty="0"/>
              <a:t>Nyírás - hasvonal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02770" y="3155150"/>
            <a:ext cx="10515600" cy="4351338"/>
          </a:xfrm>
        </p:spPr>
        <p:txBody>
          <a:bodyPr/>
          <a:lstStyle/>
          <a:p>
            <a:r>
              <a:rPr lang="hu-HU" dirty="0"/>
              <a:t>A hasvonal nyírása</a:t>
            </a:r>
          </a:p>
          <a:p>
            <a:r>
              <a:rPr lang="hu-HU" dirty="0"/>
              <a:t>Könyök mögött indul</a:t>
            </a:r>
          </a:p>
          <a:p>
            <a:r>
              <a:rPr lang="hu-HU" dirty="0"/>
              <a:t>Oldalvonalon halad</a:t>
            </a:r>
          </a:p>
          <a:p>
            <a:r>
              <a:rPr lang="hu-HU" dirty="0"/>
              <a:t>Lágyékig tart</a:t>
            </a:r>
          </a:p>
          <a:p>
            <a:r>
              <a:rPr lang="hu-HU" dirty="0"/>
              <a:t>Átmenet képzése</a:t>
            </a:r>
          </a:p>
          <a:p>
            <a:r>
              <a:rPr lang="hu-HU" dirty="0"/>
              <a:t>Mélységet ad az állatnak</a:t>
            </a: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5633" y="1549844"/>
            <a:ext cx="3950550" cy="3859102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56183" y="3479395"/>
            <a:ext cx="4535817" cy="3054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690300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66174"/>
            <a:ext cx="4122550" cy="2450863"/>
          </a:xfrm>
          <a:prstGeom prst="rect">
            <a:avLst/>
          </a:prstGeom>
        </p:spPr>
      </p:pic>
      <p:sp>
        <p:nvSpPr>
          <p:cNvPr id="3" name="Szövegdoboz 2"/>
          <p:cNvSpPr txBox="1"/>
          <p:nvPr/>
        </p:nvSpPr>
        <p:spPr>
          <a:xfrm>
            <a:off x="2383236" y="574213"/>
            <a:ext cx="71602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200" dirty="0"/>
              <a:t>Nyírás - bordák</a:t>
            </a:r>
          </a:p>
        </p:txBody>
      </p:sp>
      <p:sp>
        <p:nvSpPr>
          <p:cNvPr id="4" name="Szövegdoboz 3"/>
          <p:cNvSpPr txBox="1"/>
          <p:nvPr/>
        </p:nvSpPr>
        <p:spPr>
          <a:xfrm>
            <a:off x="8384583" y="1585918"/>
            <a:ext cx="3456122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800" dirty="0"/>
              <a:t>A bordacsontok ívén haladva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800" dirty="0"/>
              <a:t>Rövidebb szőrhossz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800" dirty="0"/>
              <a:t>Nem túl éles átmenet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800" dirty="0"/>
              <a:t>Fény-árnyék hatás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800" dirty="0"/>
              <a:t>Tejelő jelleg kiemelése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u-HU" sz="2800" dirty="0"/>
          </a:p>
          <a:p>
            <a:endParaRPr lang="hu-HU" sz="2800" dirty="0"/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15367"/>
            <a:ext cx="4107051" cy="2771155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07051" y="2536517"/>
            <a:ext cx="4242573" cy="2856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79709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b="1" dirty="0"/>
              <a:t>Nyírás - hátvonal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A hátvonal nyírása</a:t>
            </a:r>
          </a:p>
          <a:p>
            <a:r>
              <a:rPr lang="hu-HU" dirty="0"/>
              <a:t>Baltavágástól indul</a:t>
            </a:r>
          </a:p>
          <a:p>
            <a:r>
              <a:rPr lang="hu-HU" dirty="0"/>
              <a:t>Farokban végződik</a:t>
            </a:r>
          </a:p>
          <a:p>
            <a:r>
              <a:rPr lang="hu-HU" dirty="0"/>
              <a:t>Felszárított hátszőrzet</a:t>
            </a:r>
          </a:p>
          <a:p>
            <a:r>
              <a:rPr lang="hu-HU" dirty="0"/>
              <a:t>Háromszög alakú – élesség kiemelése</a:t>
            </a:r>
          </a:p>
          <a:p>
            <a:r>
              <a:rPr lang="hu-HU" dirty="0"/>
              <a:t>Átmenet képzése az oldalon</a:t>
            </a:r>
          </a:p>
          <a:p>
            <a:r>
              <a:rPr lang="hu-HU" dirty="0"/>
              <a:t>Tejelő jelleg kiemelése,</a:t>
            </a:r>
          </a:p>
          <a:p>
            <a:r>
              <a:rPr lang="hu-HU" dirty="0"/>
              <a:t>Hátvonal kiegyenesítése</a:t>
            </a:r>
          </a:p>
        </p:txBody>
      </p:sp>
    </p:spTree>
    <p:extLst>
      <p:ext uri="{BB962C8B-B14F-4D97-AF65-F5344CB8AC3E}">
        <p14:creationId xmlns:p14="http://schemas.microsoft.com/office/powerpoint/2010/main" val="149025642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Tartalom helye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"/>
            <a:ext cx="4144985" cy="3564610"/>
          </a:xfrm>
          <a:prstGeom prst="rect">
            <a:avLst/>
          </a:prstGeom>
        </p:spPr>
      </p:pic>
      <p:pic>
        <p:nvPicPr>
          <p:cNvPr id="7" name="Kép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4985" y="168755"/>
            <a:ext cx="5222929" cy="3395856"/>
          </a:xfrm>
          <a:prstGeom prst="rect">
            <a:avLst/>
          </a:prstGeom>
        </p:spPr>
      </p:pic>
      <p:pic>
        <p:nvPicPr>
          <p:cNvPr id="8" name="Kép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47671" y="168755"/>
            <a:ext cx="3603483" cy="2991174"/>
          </a:xfrm>
          <a:prstGeom prst="rect">
            <a:avLst/>
          </a:prstGeom>
        </p:spPr>
      </p:pic>
      <p:pic>
        <p:nvPicPr>
          <p:cNvPr id="9" name="Kép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896" y="2891662"/>
            <a:ext cx="3191192" cy="3989672"/>
          </a:xfrm>
          <a:prstGeom prst="rect">
            <a:avLst/>
          </a:prstGeom>
        </p:spPr>
      </p:pic>
      <p:pic>
        <p:nvPicPr>
          <p:cNvPr id="10" name="Kép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71155" y="3510797"/>
            <a:ext cx="3987699" cy="3347203"/>
          </a:xfrm>
          <a:prstGeom prst="rect">
            <a:avLst/>
          </a:prstGeom>
        </p:spPr>
      </p:pic>
      <p:pic>
        <p:nvPicPr>
          <p:cNvPr id="11" name="Kép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85925" y="3541277"/>
            <a:ext cx="4144985" cy="3340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93755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401408" cy="2928937"/>
          </a:xfrm>
          <a:prstGeom prst="rect">
            <a:avLst/>
          </a:prstGeom>
        </p:spPr>
      </p:pic>
      <p:pic>
        <p:nvPicPr>
          <p:cNvPr id="3" name="Kép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1408" y="-1"/>
            <a:ext cx="3436362" cy="2928937"/>
          </a:xfrm>
          <a:prstGeom prst="rect">
            <a:avLst/>
          </a:prstGeom>
        </p:spPr>
      </p:pic>
      <p:pic>
        <p:nvPicPr>
          <p:cNvPr id="4" name="Kép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7770" y="-1"/>
            <a:ext cx="4354230" cy="3711269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50603"/>
            <a:ext cx="7113722" cy="4007397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3722" y="3586777"/>
            <a:ext cx="5188542" cy="3444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631800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Kép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6093" y="360398"/>
            <a:ext cx="2344830" cy="2344830"/>
          </a:xfrm>
          <a:prstGeom prst="rect">
            <a:avLst/>
          </a:prstGeom>
        </p:spPr>
      </p:pic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669537" y="3997368"/>
            <a:ext cx="1357512" cy="1849611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98739" y="5013945"/>
            <a:ext cx="1666068" cy="1666068"/>
          </a:xfrm>
          <a:prstGeom prst="rect">
            <a:avLst/>
          </a:prstGeom>
        </p:spPr>
      </p:pic>
      <p:pic>
        <p:nvPicPr>
          <p:cNvPr id="8" name="Kép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71133" y="181868"/>
            <a:ext cx="1635591" cy="3526335"/>
          </a:xfrm>
          <a:prstGeom prst="rect">
            <a:avLst/>
          </a:prstGeom>
        </p:spPr>
      </p:pic>
      <p:pic>
        <p:nvPicPr>
          <p:cNvPr id="9" name="Kép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57660" y="40010"/>
            <a:ext cx="1699541" cy="3741576"/>
          </a:xfrm>
          <a:prstGeom prst="rect">
            <a:avLst/>
          </a:prstGeom>
        </p:spPr>
      </p:pic>
      <p:pic>
        <p:nvPicPr>
          <p:cNvPr id="10" name="Kép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65913" y="97700"/>
            <a:ext cx="2379902" cy="3242617"/>
          </a:xfrm>
          <a:prstGeom prst="rect">
            <a:avLst/>
          </a:prstGeom>
        </p:spPr>
      </p:pic>
      <p:pic>
        <p:nvPicPr>
          <p:cNvPr id="11" name="Kép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80128" y="843580"/>
            <a:ext cx="2095500" cy="2095500"/>
          </a:xfrm>
          <a:prstGeom prst="rect">
            <a:avLst/>
          </a:prstGeom>
        </p:spPr>
      </p:pic>
      <p:pic>
        <p:nvPicPr>
          <p:cNvPr id="13" name="Kép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54277" y="40010"/>
            <a:ext cx="2127758" cy="2899070"/>
          </a:xfrm>
          <a:prstGeom prst="rect">
            <a:avLst/>
          </a:prstGeom>
        </p:spPr>
      </p:pic>
      <p:pic>
        <p:nvPicPr>
          <p:cNvPr id="14" name="Kép 1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301991" y="127976"/>
            <a:ext cx="2016306" cy="2747217"/>
          </a:xfrm>
          <a:prstGeom prst="rect">
            <a:avLst/>
          </a:prstGeom>
        </p:spPr>
      </p:pic>
      <p:pic>
        <p:nvPicPr>
          <p:cNvPr id="15" name="Kép 1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-49497" y="3142134"/>
            <a:ext cx="1970088" cy="2684245"/>
          </a:xfrm>
          <a:prstGeom prst="rect">
            <a:avLst/>
          </a:prstGeom>
        </p:spPr>
      </p:pic>
      <p:pic>
        <p:nvPicPr>
          <p:cNvPr id="16" name="Kép 15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430323" y="3336680"/>
            <a:ext cx="2115543" cy="2882428"/>
          </a:xfrm>
          <a:prstGeom prst="rect">
            <a:avLst/>
          </a:prstGeom>
        </p:spPr>
      </p:pic>
      <p:pic>
        <p:nvPicPr>
          <p:cNvPr id="17" name="Kép 16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583130" y="3616808"/>
            <a:ext cx="1909945" cy="2602300"/>
          </a:xfrm>
          <a:prstGeom prst="rect">
            <a:avLst/>
          </a:prstGeom>
        </p:spPr>
      </p:pic>
      <p:pic>
        <p:nvPicPr>
          <p:cNvPr id="18" name="Kép 17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380424" y="3840200"/>
            <a:ext cx="1888774" cy="2573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947961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b="1" dirty="0" err="1"/>
              <a:t>Körmözés</a:t>
            </a:r>
            <a:endParaRPr lang="hu-HU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38200" y="1825625"/>
            <a:ext cx="6450496" cy="4351338"/>
          </a:xfrm>
        </p:spPr>
        <p:txBody>
          <a:bodyPr>
            <a:normAutofit/>
          </a:bodyPr>
          <a:lstStyle/>
          <a:p>
            <a:r>
              <a:rPr lang="hu-HU" dirty="0"/>
              <a:t>Köröm ápolás fontossága,</a:t>
            </a:r>
            <a:endParaRPr lang="en-US" dirty="0"/>
          </a:p>
          <a:p>
            <a:r>
              <a:rPr lang="hu-HU" dirty="0"/>
              <a:t>Befolyásolja az állat természetes mozgását a túl hosszú köröm,</a:t>
            </a:r>
          </a:p>
          <a:p>
            <a:r>
              <a:rPr lang="hu-HU" dirty="0"/>
              <a:t>Lehetőleg az állatkiválasztásakor rögtön,</a:t>
            </a:r>
            <a:endParaRPr lang="en-US" dirty="0"/>
          </a:p>
          <a:p>
            <a:r>
              <a:rPr lang="hu-HU" dirty="0"/>
              <a:t>És 6 héttel a show előtt ismét,</a:t>
            </a:r>
            <a:endParaRPr lang="en-US" dirty="0"/>
          </a:p>
          <a:p>
            <a:r>
              <a:rPr lang="en-US" dirty="0"/>
              <a:t>A</a:t>
            </a:r>
            <a:r>
              <a:rPr lang="hu-HU" dirty="0"/>
              <a:t>z állat legjobb formájának bemutatásához nélkülözhetetlen</a:t>
            </a:r>
            <a:r>
              <a:rPr lang="en-US" dirty="0"/>
              <a:t>!</a:t>
            </a:r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32977" y="3911469"/>
            <a:ext cx="3283290" cy="2727008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32977" y="748180"/>
            <a:ext cx="3283290" cy="2881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343029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45435" y="0"/>
            <a:ext cx="10515600" cy="1325563"/>
          </a:xfrm>
        </p:spPr>
        <p:txBody>
          <a:bodyPr/>
          <a:lstStyle/>
          <a:p>
            <a:pPr algn="ctr"/>
            <a:r>
              <a:rPr lang="hu-HU" dirty="0"/>
              <a:t>Szállítás</a:t>
            </a:r>
          </a:p>
        </p:txBody>
      </p:sp>
      <p:pic>
        <p:nvPicPr>
          <p:cNvPr id="6" name="Tartalom helye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45435" y="1253810"/>
            <a:ext cx="5120033" cy="4660713"/>
          </a:xfrm>
          <a:prstGeom prst="rect">
            <a:avLst/>
          </a:prstGeom>
        </p:spPr>
      </p:pic>
      <p:pic>
        <p:nvPicPr>
          <p:cNvPr id="7" name="Kép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5033" y="1289686"/>
            <a:ext cx="5066002" cy="4588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561265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4847" y="126585"/>
            <a:ext cx="10515600" cy="1325563"/>
          </a:xfrm>
        </p:spPr>
        <p:txBody>
          <a:bodyPr/>
          <a:lstStyle/>
          <a:p>
            <a:pPr algn="ctr"/>
            <a:r>
              <a:rPr lang="hu-HU" dirty="0"/>
              <a:t>Megérkezés a kiállításra</a:t>
            </a:r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8849" y="1452148"/>
            <a:ext cx="5500182" cy="3133103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2647" y="3018699"/>
            <a:ext cx="6032250" cy="3395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51724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hu-HU" altLang="hu-HU" dirty="0"/>
              <a:t>Holstein-fríz Tenyésztők Egyesülete</a:t>
            </a:r>
          </a:p>
        </p:txBody>
      </p:sp>
      <p:sp>
        <p:nvSpPr>
          <p:cNvPr id="512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hu-HU" altLang="hu-HU" b="1" dirty="0"/>
              <a:t>Elhelyezés</a:t>
            </a:r>
          </a:p>
        </p:txBody>
      </p:sp>
      <p:sp>
        <p:nvSpPr>
          <p:cNvPr id="615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825624"/>
            <a:ext cx="10515600" cy="4005549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endParaRPr lang="hu-HU" altLang="hu-HU" sz="3600" dirty="0"/>
          </a:p>
          <a:p>
            <a:pPr eaLnBrk="1" hangingPunct="1">
              <a:defRPr/>
            </a:pPr>
            <a:r>
              <a:rPr lang="hu-HU" altLang="hu-HU" sz="3600" dirty="0"/>
              <a:t>A kiválasztott egyedek elhelyezése</a:t>
            </a:r>
          </a:p>
          <a:p>
            <a:pPr lvl="1">
              <a:defRPr/>
            </a:pPr>
            <a:r>
              <a:rPr lang="hu-HU" altLang="hu-HU" sz="3200" dirty="0"/>
              <a:t>Méret szerinti csoportokban</a:t>
            </a:r>
          </a:p>
          <a:p>
            <a:pPr lvl="1">
              <a:defRPr/>
            </a:pPr>
            <a:r>
              <a:rPr lang="hu-HU" altLang="hu-HU" sz="3200" dirty="0"/>
              <a:t>Világos</a:t>
            </a:r>
          </a:p>
          <a:p>
            <a:pPr lvl="1">
              <a:defRPr/>
            </a:pPr>
            <a:r>
              <a:rPr lang="hu-HU" altLang="hu-HU" sz="3200" dirty="0"/>
              <a:t>Száraz</a:t>
            </a:r>
          </a:p>
          <a:p>
            <a:pPr lvl="1">
              <a:defRPr/>
            </a:pPr>
            <a:r>
              <a:rPr lang="hu-HU" altLang="hu-HU" sz="3200" dirty="0"/>
              <a:t>Vastagon almozott</a:t>
            </a:r>
          </a:p>
          <a:p>
            <a:pPr lvl="2">
              <a:defRPr/>
            </a:pPr>
            <a:r>
              <a:rPr lang="hu-HU" altLang="hu-HU" sz="2800" dirty="0"/>
              <a:t>Segít tisztán tartani</a:t>
            </a:r>
          </a:p>
          <a:p>
            <a:pPr lvl="1">
              <a:defRPr/>
            </a:pPr>
            <a:r>
              <a:rPr lang="hu-HU" altLang="hu-HU" sz="3200" dirty="0"/>
              <a:t>Komfortos – kellő hely/egyed</a:t>
            </a:r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9359" y="3525832"/>
            <a:ext cx="5622641" cy="2567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900745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b="1" dirty="0"/>
              <a:t>Az állatok „feltöltése” 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hu-HU" dirty="0"/>
              <a:t>A show előtti napon kezdődik</a:t>
            </a:r>
          </a:p>
          <a:p>
            <a:r>
              <a:rPr lang="hu-HU" dirty="0"/>
              <a:t>A testkapacitás látványos növelése</a:t>
            </a:r>
          </a:p>
          <a:p>
            <a:r>
              <a:rPr lang="hu-HU" dirty="0"/>
              <a:t>A bendő feltöltés</a:t>
            </a:r>
          </a:p>
          <a:p>
            <a:r>
              <a:rPr lang="hu-HU" dirty="0"/>
              <a:t>Az egész emésztőrendszer feltöltése</a:t>
            </a:r>
          </a:p>
          <a:p>
            <a:r>
              <a:rPr lang="hu-HU" dirty="0"/>
              <a:t>Látványos testméretet ad a bemutatott állatnak</a:t>
            </a:r>
          </a:p>
          <a:p>
            <a:r>
              <a:rPr lang="hu-HU" dirty="0"/>
              <a:t>Mindent meg kell vele etetni!!</a:t>
            </a:r>
          </a:p>
          <a:p>
            <a:r>
              <a:rPr lang="hu-HU" dirty="0" err="1"/>
              <a:t>Terimés</a:t>
            </a:r>
            <a:r>
              <a:rPr lang="hu-HU" dirty="0"/>
              <a:t> takarmányok – száraz répaszelet</a:t>
            </a:r>
          </a:p>
          <a:p>
            <a:r>
              <a:rPr lang="hu-HU" dirty="0"/>
              <a:t>Széna</a:t>
            </a:r>
          </a:p>
          <a:p>
            <a:r>
              <a:rPr lang="hu-HU" dirty="0"/>
              <a:t>Víz</a:t>
            </a:r>
          </a:p>
        </p:txBody>
      </p:sp>
    </p:spTree>
    <p:extLst>
      <p:ext uri="{BB962C8B-B14F-4D97-AF65-F5344CB8AC3E}">
        <p14:creationId xmlns:p14="http://schemas.microsoft.com/office/powerpoint/2010/main" val="160787474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" y="365125"/>
            <a:ext cx="5964613" cy="3555946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7786" y="2960176"/>
            <a:ext cx="6634214" cy="3897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100806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ép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5904202" cy="4432515"/>
          </a:xfrm>
          <a:prstGeom prst="rect">
            <a:avLst/>
          </a:prstGeom>
        </p:spPr>
      </p:pic>
      <p:pic>
        <p:nvPicPr>
          <p:cNvPr id="7" name="Kép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04203" y="2367288"/>
            <a:ext cx="6287798" cy="4490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457314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06957" y="-24921"/>
            <a:ext cx="3324017" cy="6882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085855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641" y="777923"/>
            <a:ext cx="4948452" cy="4948452"/>
          </a:xfrm>
          <a:prstGeom prst="rect">
            <a:avLst/>
          </a:prstGeom>
        </p:spPr>
      </p:pic>
      <p:pic>
        <p:nvPicPr>
          <p:cNvPr id="4" name="Kép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3755" y="777923"/>
            <a:ext cx="6350020" cy="4974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581559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Dátum helye 1"/>
          <p:cNvSpPr>
            <a:spLocks noGrp="1" noChangeArrowheads="1"/>
          </p:cNvSpPr>
          <p:nvPr>
            <p:ph type="dt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rgbClr val="FFFFCC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FFFFCC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FFFFCC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FFFFCC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FFFFCC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hu-HU" altLang="hu-HU" sz="140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fld id="{D7AE9021-022E-411E-9047-7EA8C01910AA}" type="datetime1">
              <a:rPr lang="hu-HU" altLang="hu-HU" sz="1400"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2025. 06. 20.</a:t>
            </a:fld>
            <a:endParaRPr lang="hu-HU" altLang="hu-HU" sz="1400">
              <a:latin typeface="Arial" panose="020B0604020202020204" pitchFamily="34" charset="0"/>
            </a:endParaRPr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hu-HU" altLang="hu-HU"/>
              <a:t>Holstein-fríz Tenyésztők Egyesülete</a:t>
            </a:r>
          </a:p>
        </p:txBody>
      </p:sp>
      <p:sp>
        <p:nvSpPr>
          <p:cNvPr id="30724" name="Dia számának helye 3"/>
          <p:cNvSpPr>
            <a:spLocks noGrp="1" noChangeArrowheads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rgbClr val="FFFFCC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FFFFCC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FFFFCC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FFFFCC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FFFFCC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hu-HU" altLang="hu-HU" sz="1400"/>
          </a:p>
          <a:p>
            <a:pPr>
              <a:spcBef>
                <a:spcPct val="0"/>
              </a:spcBef>
              <a:buFontTx/>
              <a:buNone/>
            </a:pPr>
            <a:fld id="{DE923C29-7B66-4F41-B1F4-2B81F4236DFC}" type="slidenum">
              <a:rPr lang="hu-HU" altLang="hu-HU" sz="1400"/>
              <a:pPr>
                <a:spcBef>
                  <a:spcPct val="0"/>
                </a:spcBef>
                <a:buFontTx/>
                <a:buNone/>
              </a:pPr>
              <a:t>45</a:t>
            </a:fld>
            <a:endParaRPr lang="hu-HU" altLang="hu-HU" sz="1400"/>
          </a:p>
        </p:txBody>
      </p:sp>
      <p:sp>
        <p:nvSpPr>
          <p:cNvPr id="30726" name="Szövegdoboz 5"/>
          <p:cNvSpPr txBox="1">
            <a:spLocks noChangeArrowheads="1"/>
          </p:cNvSpPr>
          <p:nvPr/>
        </p:nvSpPr>
        <p:spPr bwMode="auto">
          <a:xfrm>
            <a:off x="3176589" y="228600"/>
            <a:ext cx="583882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FFFFCC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FFFFCC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FFFFCC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FFFFCC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FFFFCC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hu-HU" altLang="hu-HU" sz="2800" dirty="0">
                <a:solidFill>
                  <a:schemeClr val="tx1"/>
                </a:solidFill>
                <a:latin typeface="Arial" panose="020B0604020202020204" pitchFamily="34" charset="0"/>
              </a:rPr>
              <a:t>Köszönöm  a megtisztelő figyelmet!</a:t>
            </a:r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09800" y="1168205"/>
            <a:ext cx="7966023" cy="5689795"/>
          </a:xfrm>
          <a:prstGeom prst="rect">
            <a:avLst/>
          </a:prstGeom>
        </p:spPr>
      </p:pic>
      <p:sp>
        <p:nvSpPr>
          <p:cNvPr id="30727" name="Szövegdoboz 6"/>
          <p:cNvSpPr txBox="1">
            <a:spLocks noChangeArrowheads="1"/>
          </p:cNvSpPr>
          <p:nvPr/>
        </p:nvSpPr>
        <p:spPr bwMode="auto">
          <a:xfrm>
            <a:off x="2583513" y="1318107"/>
            <a:ext cx="4502258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FFFFCC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FFFFCC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FFFFCC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FFFFCC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FFFFCC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hu-HU" altLang="hu-HU" sz="1800" dirty="0">
                <a:solidFill>
                  <a:schemeClr val="bg1"/>
                </a:solidFill>
                <a:latin typeface="Arial" panose="020B0604020202020204" pitchFamily="34" charset="0"/>
              </a:rPr>
              <a:t>Grand </a:t>
            </a:r>
            <a:r>
              <a:rPr lang="hu-HU" altLang="hu-HU" sz="1800" dirty="0" err="1">
                <a:solidFill>
                  <a:schemeClr val="bg1"/>
                </a:solidFill>
                <a:latin typeface="Arial" panose="020B0604020202020204" pitchFamily="34" charset="0"/>
              </a:rPr>
              <a:t>Champion</a:t>
            </a:r>
            <a:r>
              <a:rPr lang="hu-HU" altLang="hu-HU" sz="1800" dirty="0">
                <a:solidFill>
                  <a:schemeClr val="bg1"/>
                </a:solidFill>
                <a:latin typeface="Arial" panose="020B0604020202020204" pitchFamily="34" charset="0"/>
              </a:rPr>
              <a:t> 2024.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hu-HU" altLang="hu-HU" sz="1800" dirty="0">
                <a:solidFill>
                  <a:schemeClr val="bg1"/>
                </a:solidFill>
                <a:latin typeface="Arial" panose="020B0604020202020204" pitchFamily="34" charset="0"/>
              </a:rPr>
              <a:t>Nemzeti Ménesbirtok és Tangazdaság </a:t>
            </a:r>
            <a:r>
              <a:rPr lang="hu-HU" altLang="hu-HU" sz="1800" dirty="0" err="1">
                <a:solidFill>
                  <a:schemeClr val="bg1"/>
                </a:solidFill>
                <a:latin typeface="Arial" panose="020B0604020202020204" pitchFamily="34" charset="0"/>
              </a:rPr>
              <a:t>Zrt</a:t>
            </a:r>
            <a:r>
              <a:rPr lang="hu-HU" altLang="hu-HU" sz="1800" dirty="0">
                <a:solidFill>
                  <a:schemeClr val="bg1"/>
                </a:solidFill>
                <a:latin typeface="Arial" panose="020B0604020202020204" pitchFamily="34" charset="0"/>
              </a:rPr>
              <a:t>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hu-HU" altLang="hu-HU" sz="1600" dirty="0" err="1">
                <a:solidFill>
                  <a:schemeClr val="bg1"/>
                </a:solidFill>
                <a:latin typeface="Arial" panose="020B0604020202020204" pitchFamily="34" charset="0"/>
              </a:rPr>
              <a:t>Octoberfest</a:t>
            </a:r>
            <a:r>
              <a:rPr lang="hu-HU" altLang="hu-HU" sz="1600" dirty="0">
                <a:solidFill>
                  <a:schemeClr val="bg1"/>
                </a:solidFill>
                <a:latin typeface="Arial" panose="020B0604020202020204" pitchFamily="34" charset="0"/>
              </a:rPr>
              <a:t> x </a:t>
            </a:r>
            <a:r>
              <a:rPr lang="hu-HU" altLang="hu-HU" sz="1600" dirty="0" err="1">
                <a:solidFill>
                  <a:schemeClr val="bg1"/>
                </a:solidFill>
                <a:latin typeface="Arial" panose="020B0604020202020204" pitchFamily="34" charset="0"/>
              </a:rPr>
              <a:t>Twitter</a:t>
            </a:r>
            <a:endParaRPr lang="hu-HU" altLang="hu-HU" sz="16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52548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hu-HU" altLang="hu-HU" dirty="0"/>
              <a:t>Holstein-fríz Tenyésztők Egyesülete</a:t>
            </a:r>
          </a:p>
        </p:txBody>
      </p:sp>
      <p:sp>
        <p:nvSpPr>
          <p:cNvPr id="512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hu-HU" altLang="hu-HU" b="1" dirty="0"/>
              <a:t>Elhelyezés</a:t>
            </a:r>
          </a:p>
        </p:txBody>
      </p:sp>
      <p:sp>
        <p:nvSpPr>
          <p:cNvPr id="615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825624"/>
            <a:ext cx="10515600" cy="4005549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hu-HU" altLang="hu-HU" sz="3600" dirty="0"/>
              <a:t>A különböző takarmányigények figyelembevétele</a:t>
            </a:r>
          </a:p>
          <a:p>
            <a:pPr eaLnBrk="1" hangingPunct="1">
              <a:defRPr/>
            </a:pPr>
            <a:r>
              <a:rPr lang="hu-HU" altLang="hu-HU" sz="3600" dirty="0"/>
              <a:t>Mindennapi rendszeres rutinfeladatok</a:t>
            </a:r>
          </a:p>
          <a:p>
            <a:pPr eaLnBrk="1" hangingPunct="1">
              <a:defRPr/>
            </a:pPr>
            <a:r>
              <a:rPr lang="hu-HU" altLang="hu-HU" sz="3600" dirty="0"/>
              <a:t>Kiváló minőségű takarmány</a:t>
            </a:r>
          </a:p>
          <a:p>
            <a:pPr lvl="1">
              <a:defRPr/>
            </a:pPr>
            <a:r>
              <a:rPr lang="hu-HU" altLang="hu-HU" sz="3200" dirty="0"/>
              <a:t>Első kaszálású fűszéna, lucernaszéna</a:t>
            </a:r>
          </a:p>
          <a:p>
            <a:pPr lvl="1">
              <a:defRPr/>
            </a:pPr>
            <a:r>
              <a:rPr lang="hu-HU" altLang="hu-HU" sz="3200" dirty="0"/>
              <a:t>Folyamatos kondíció ellenőrzés</a:t>
            </a:r>
          </a:p>
          <a:p>
            <a:pPr lvl="1">
              <a:defRPr/>
            </a:pPr>
            <a:r>
              <a:rPr lang="hu-HU" altLang="hu-HU" sz="3200" dirty="0"/>
              <a:t>Törzs mélyítése</a:t>
            </a:r>
          </a:p>
          <a:p>
            <a:pPr lvl="1">
              <a:defRPr/>
            </a:pPr>
            <a:r>
              <a:rPr lang="hu-HU" altLang="hu-HU" sz="3200" dirty="0"/>
              <a:t>Takarmányozási „kísérleti időszak”</a:t>
            </a:r>
          </a:p>
          <a:p>
            <a:pPr eaLnBrk="1" hangingPunct="1">
              <a:defRPr/>
            </a:pPr>
            <a:r>
              <a:rPr lang="hu-HU" altLang="hu-HU" sz="3600" dirty="0"/>
              <a:t>Tiszta víz – állandóan elérhető</a:t>
            </a:r>
            <a:endParaRPr lang="hu-HU" altLang="hu-HU" sz="3200" dirty="0"/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34946" y="3443624"/>
            <a:ext cx="4582331" cy="2794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439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Dátum helye 1"/>
          <p:cNvSpPr>
            <a:spLocks noGrp="1"/>
          </p:cNvSpPr>
          <p:nvPr>
            <p:ph type="dt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rgbClr val="FFFFCC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FFFFCC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FFFFCC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FFFFCC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FFFFCC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hu-HU" altLang="hu-HU" sz="1400" dirty="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hu-HU" altLang="hu-HU" sz="1400" dirty="0">
              <a:latin typeface="Arial" panose="020B0604020202020204" pitchFamily="34" charset="0"/>
            </a:endParaRPr>
          </a:p>
        </p:txBody>
      </p:sp>
      <p:sp>
        <p:nvSpPr>
          <p:cNvPr id="8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hu-HU" altLang="hu-HU"/>
              <a:t>Holstein-fríz Tenyésztők Egyesülete</a:t>
            </a:r>
          </a:p>
        </p:txBody>
      </p:sp>
      <p:sp>
        <p:nvSpPr>
          <p:cNvPr id="6" name="Dia számának helye 3"/>
          <p:cNvSpPr txBox="1">
            <a:spLocks noGrp="1"/>
          </p:cNvSpPr>
          <p:nvPr/>
        </p:nvSpPr>
        <p:spPr bwMode="auto">
          <a:xfrm>
            <a:off x="8077200" y="6245225"/>
            <a:ext cx="2133600" cy="476250"/>
          </a:xfrm>
          <a:prstGeom prst="rect">
            <a:avLst/>
          </a:prstGeom>
          <a:noFill/>
        </p:spPr>
        <p:txBody>
          <a:bodyPr/>
          <a:lstStyle/>
          <a:p>
            <a:pPr algn="r" eaLnBrk="1" hangingPunct="1">
              <a:defRPr/>
            </a:pPr>
            <a:endParaRPr lang="hu-HU" altLang="hu-HU" sz="1400">
              <a:solidFill>
                <a:srgbClr val="FFFFCC"/>
              </a:solidFill>
            </a:endParaRPr>
          </a:p>
          <a:p>
            <a:pPr algn="r" eaLnBrk="1" hangingPunct="1">
              <a:defRPr/>
            </a:pPr>
            <a:fld id="{0368B8B8-5529-4112-8485-81ACD1A20792}" type="slidenum">
              <a:rPr lang="hu-HU" altLang="hu-HU" sz="1400">
                <a:solidFill>
                  <a:srgbClr val="FFFFCC"/>
                </a:solidFill>
              </a:rPr>
              <a:pPr algn="r" eaLnBrk="1" hangingPunct="1">
                <a:defRPr/>
              </a:pPr>
              <a:t>6</a:t>
            </a:fld>
            <a:endParaRPr lang="hu-HU" altLang="hu-HU" sz="1400">
              <a:solidFill>
                <a:srgbClr val="FFFFCC"/>
              </a:solidFill>
            </a:endParaRPr>
          </a:p>
        </p:txBody>
      </p:sp>
      <p:sp>
        <p:nvSpPr>
          <p:cNvPr id="615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992313" y="404814"/>
            <a:ext cx="8229600" cy="777875"/>
          </a:xfrm>
        </p:spPr>
        <p:txBody>
          <a:bodyPr vert="horz" lIns="0" tIns="45720" rIns="0" bIns="0" rtlCol="0" anchor="b">
            <a:normAutofit/>
          </a:bodyPr>
          <a:lstStyle/>
          <a:p>
            <a:pPr algn="ctr" eaLnBrk="1" hangingPunct="1"/>
            <a:r>
              <a:rPr lang="hu-HU" altLang="hu-HU" dirty="0">
                <a:latin typeface="Arial Narrow" panose="020B0606020202030204" pitchFamily="34" charset="0"/>
              </a:rPr>
              <a:t>Tréning-kezdetek</a:t>
            </a:r>
          </a:p>
        </p:txBody>
      </p:sp>
      <p:sp>
        <p:nvSpPr>
          <p:cNvPr id="615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838200" y="1506538"/>
            <a:ext cx="8569325" cy="4525962"/>
          </a:xfrm>
        </p:spPr>
        <p:txBody>
          <a:bodyPr/>
          <a:lstStyle/>
          <a:p>
            <a:r>
              <a:rPr lang="hu-HU" dirty="0"/>
              <a:t>Lehetőség szerint minél korábban kezdeni,</a:t>
            </a:r>
            <a:endParaRPr lang="en-US" dirty="0"/>
          </a:p>
          <a:p>
            <a:r>
              <a:rPr lang="hu-HU" dirty="0"/>
              <a:t>Azonos időpontokban – fontos az állandó rutin,</a:t>
            </a:r>
          </a:p>
          <a:p>
            <a:r>
              <a:rPr lang="hu-HU" dirty="0"/>
              <a:t>Sok gyakorlás - magasabb szintű eredmény,</a:t>
            </a:r>
            <a:endParaRPr lang="en-US" dirty="0"/>
          </a:p>
          <a:p>
            <a:r>
              <a:rPr lang="hu-HU" dirty="0"/>
              <a:t>Kezdéskor puha anyagú kötőfék, addig amíg az üsző könnyedén vezethető,</a:t>
            </a:r>
            <a:endParaRPr lang="en-US" dirty="0"/>
          </a:p>
          <a:p>
            <a:r>
              <a:rPr lang="hu-HU" dirty="0"/>
              <a:t>Nyugodt, határozott viselkedés a tanításkor</a:t>
            </a:r>
            <a:r>
              <a:rPr lang="en-US" dirty="0"/>
              <a:t>.</a:t>
            </a:r>
            <a:endParaRPr lang="hu-HU" altLang="hu-HU" dirty="0"/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60808" y="404814"/>
            <a:ext cx="3299983" cy="2505984"/>
          </a:xfrm>
          <a:prstGeom prst="rect">
            <a:avLst/>
          </a:prstGeom>
        </p:spPr>
      </p:pic>
      <p:pic>
        <p:nvPicPr>
          <p:cNvPr id="9" name="Kép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3294" y="3564610"/>
            <a:ext cx="4429750" cy="3293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4302528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Dátum helye 1"/>
          <p:cNvSpPr>
            <a:spLocks noGrp="1"/>
          </p:cNvSpPr>
          <p:nvPr>
            <p:ph type="dt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rgbClr val="FFFFCC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FFFFCC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FFFFCC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FFFFCC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FFFFCC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hu-HU" altLang="hu-HU" sz="1400" dirty="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hu-HU" altLang="hu-HU" sz="1400" dirty="0">
              <a:latin typeface="Arial" panose="020B0604020202020204" pitchFamily="34" charset="0"/>
            </a:endParaRPr>
          </a:p>
        </p:txBody>
      </p:sp>
      <p:sp>
        <p:nvSpPr>
          <p:cNvPr id="8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hu-HU" altLang="hu-HU"/>
              <a:t>Holstein-fríz Tenyésztők Egyesülete</a:t>
            </a:r>
          </a:p>
        </p:txBody>
      </p:sp>
      <p:sp>
        <p:nvSpPr>
          <p:cNvPr id="6" name="Dia számának helye 3"/>
          <p:cNvSpPr txBox="1">
            <a:spLocks noGrp="1"/>
          </p:cNvSpPr>
          <p:nvPr/>
        </p:nvSpPr>
        <p:spPr bwMode="auto">
          <a:xfrm>
            <a:off x="8077200" y="6245225"/>
            <a:ext cx="2133600" cy="476250"/>
          </a:xfrm>
          <a:prstGeom prst="rect">
            <a:avLst/>
          </a:prstGeom>
          <a:noFill/>
        </p:spPr>
        <p:txBody>
          <a:bodyPr/>
          <a:lstStyle/>
          <a:p>
            <a:pPr algn="r" eaLnBrk="1" hangingPunct="1">
              <a:defRPr/>
            </a:pPr>
            <a:endParaRPr lang="hu-HU" altLang="hu-HU" sz="1400">
              <a:solidFill>
                <a:srgbClr val="FFFFCC"/>
              </a:solidFill>
            </a:endParaRPr>
          </a:p>
          <a:p>
            <a:pPr algn="r" eaLnBrk="1" hangingPunct="1">
              <a:defRPr/>
            </a:pPr>
            <a:fld id="{0368B8B8-5529-4112-8485-81ACD1A20792}" type="slidenum">
              <a:rPr lang="hu-HU" altLang="hu-HU" sz="1400">
                <a:solidFill>
                  <a:srgbClr val="FFFFCC"/>
                </a:solidFill>
              </a:rPr>
              <a:pPr algn="r" eaLnBrk="1" hangingPunct="1">
                <a:defRPr/>
              </a:pPr>
              <a:t>7</a:t>
            </a:fld>
            <a:endParaRPr lang="hu-HU" altLang="hu-HU" sz="1400">
              <a:solidFill>
                <a:srgbClr val="FFFFCC"/>
              </a:solidFill>
            </a:endParaRPr>
          </a:p>
        </p:txBody>
      </p:sp>
      <p:sp>
        <p:nvSpPr>
          <p:cNvPr id="615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992313" y="404814"/>
            <a:ext cx="8229600" cy="777875"/>
          </a:xfrm>
        </p:spPr>
        <p:txBody>
          <a:bodyPr vert="horz" lIns="0" tIns="45720" rIns="0" bIns="0" rtlCol="0" anchor="b">
            <a:normAutofit/>
          </a:bodyPr>
          <a:lstStyle/>
          <a:p>
            <a:pPr algn="ctr" eaLnBrk="1" hangingPunct="1"/>
            <a:r>
              <a:rPr lang="hu-HU" altLang="hu-HU" dirty="0">
                <a:latin typeface="Arial Narrow" panose="020B0606020202030204" pitchFamily="34" charset="0"/>
              </a:rPr>
              <a:t>Tréning-kezdetek</a:t>
            </a:r>
          </a:p>
        </p:txBody>
      </p:sp>
      <p:sp>
        <p:nvSpPr>
          <p:cNvPr id="615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838200" y="1506538"/>
            <a:ext cx="8569325" cy="4525962"/>
          </a:xfrm>
        </p:spPr>
        <p:txBody>
          <a:bodyPr/>
          <a:lstStyle/>
          <a:p>
            <a:r>
              <a:rPr lang="hu-HU" dirty="0"/>
              <a:t>Napi 20 perc normál fejmagasságú kikötés</a:t>
            </a:r>
            <a:endParaRPr lang="en-US" dirty="0"/>
          </a:p>
          <a:p>
            <a:r>
              <a:rPr lang="hu-HU" dirty="0"/>
              <a:t>Kikötés oldható csomóval,</a:t>
            </a:r>
            <a:endParaRPr lang="en-US" dirty="0"/>
          </a:p>
          <a:p>
            <a:r>
              <a:rPr lang="hu-HU" dirty="0"/>
              <a:t>Azonos időpontokban – fontos az állandó rutin,</a:t>
            </a:r>
          </a:p>
          <a:p>
            <a:r>
              <a:rPr lang="hu-HU" dirty="0"/>
              <a:t>Sok gyakorlás - magasabb szintű eredmény,</a:t>
            </a:r>
            <a:endParaRPr lang="en-US" dirty="0"/>
          </a:p>
          <a:p>
            <a:r>
              <a:rPr lang="hu-HU" dirty="0"/>
              <a:t>Kezdéskor puha anyagú kötőfék, addig amíg az üsző könnyedén vezethető,</a:t>
            </a:r>
          </a:p>
          <a:p>
            <a:r>
              <a:rPr lang="hu-HU" dirty="0"/>
              <a:t>Sérülésveszély elkerülése</a:t>
            </a:r>
            <a:endParaRPr lang="en-US" dirty="0"/>
          </a:p>
          <a:p>
            <a:r>
              <a:rPr lang="hu-HU" dirty="0"/>
              <a:t>Nyugodt, határozott viselkedés a tanításkor</a:t>
            </a:r>
            <a:r>
              <a:rPr lang="en-US" dirty="0"/>
              <a:t>.</a:t>
            </a:r>
            <a:endParaRPr lang="hu-HU" altLang="hu-HU" dirty="0"/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66769" y="282307"/>
            <a:ext cx="3210440" cy="3379912"/>
          </a:xfrm>
          <a:prstGeom prst="rect">
            <a:avLst/>
          </a:prstGeom>
        </p:spPr>
      </p:pic>
      <p:pic>
        <p:nvPicPr>
          <p:cNvPr id="7" name="Kép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87071" y="3662219"/>
            <a:ext cx="3159962" cy="2909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3634280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007" y="247692"/>
            <a:ext cx="2610975" cy="2705016"/>
          </a:xfrm>
          <a:prstGeom prst="rect">
            <a:avLst/>
          </a:prstGeom>
        </p:spPr>
      </p:pic>
      <p:pic>
        <p:nvPicPr>
          <p:cNvPr id="3" name="Kép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8573" y="216501"/>
            <a:ext cx="3946780" cy="2705016"/>
          </a:xfrm>
          <a:prstGeom prst="rect">
            <a:avLst/>
          </a:prstGeom>
        </p:spPr>
      </p:pic>
      <p:pic>
        <p:nvPicPr>
          <p:cNvPr id="4" name="Kép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67944" y="185310"/>
            <a:ext cx="3430320" cy="2767398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19818" y="3276461"/>
            <a:ext cx="3115651" cy="3223798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89736" y="3276462"/>
            <a:ext cx="3133977" cy="3223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84781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Dátum helye 1"/>
          <p:cNvSpPr>
            <a:spLocks noGrp="1"/>
          </p:cNvSpPr>
          <p:nvPr>
            <p:ph type="dt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rgbClr val="FFFFCC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FFFFCC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FFFFCC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FFFFCC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FFFFCC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hu-HU" altLang="hu-HU" sz="1400" dirty="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hu-HU" altLang="hu-HU" sz="1400" dirty="0">
              <a:latin typeface="Arial" panose="020B0604020202020204" pitchFamily="34" charset="0"/>
            </a:endParaRPr>
          </a:p>
        </p:txBody>
      </p:sp>
      <p:sp>
        <p:nvSpPr>
          <p:cNvPr id="8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hu-HU" altLang="hu-HU"/>
              <a:t>Holstein-fríz Tenyésztők Egyesülete</a:t>
            </a:r>
          </a:p>
        </p:txBody>
      </p:sp>
      <p:sp>
        <p:nvSpPr>
          <p:cNvPr id="6" name="Dia számának helye 3"/>
          <p:cNvSpPr txBox="1">
            <a:spLocks noGrp="1"/>
          </p:cNvSpPr>
          <p:nvPr/>
        </p:nvSpPr>
        <p:spPr bwMode="auto">
          <a:xfrm>
            <a:off x="8077200" y="6245225"/>
            <a:ext cx="2133600" cy="476250"/>
          </a:xfrm>
          <a:prstGeom prst="rect">
            <a:avLst/>
          </a:prstGeom>
          <a:noFill/>
        </p:spPr>
        <p:txBody>
          <a:bodyPr/>
          <a:lstStyle/>
          <a:p>
            <a:pPr algn="r" eaLnBrk="1" hangingPunct="1">
              <a:defRPr/>
            </a:pPr>
            <a:endParaRPr lang="hu-HU" altLang="hu-HU" sz="1400">
              <a:solidFill>
                <a:srgbClr val="FFFFCC"/>
              </a:solidFill>
            </a:endParaRPr>
          </a:p>
          <a:p>
            <a:pPr algn="r" eaLnBrk="1" hangingPunct="1">
              <a:defRPr/>
            </a:pPr>
            <a:fld id="{0368B8B8-5529-4112-8485-81ACD1A20792}" type="slidenum">
              <a:rPr lang="hu-HU" altLang="hu-HU" sz="1400">
                <a:solidFill>
                  <a:srgbClr val="FFFFCC"/>
                </a:solidFill>
              </a:rPr>
              <a:pPr algn="r" eaLnBrk="1" hangingPunct="1">
                <a:defRPr/>
              </a:pPr>
              <a:t>9</a:t>
            </a:fld>
            <a:endParaRPr lang="hu-HU" altLang="hu-HU" sz="1400">
              <a:solidFill>
                <a:srgbClr val="FFFFCC"/>
              </a:solidFill>
            </a:endParaRPr>
          </a:p>
        </p:txBody>
      </p:sp>
      <p:sp>
        <p:nvSpPr>
          <p:cNvPr id="615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981200" y="222251"/>
            <a:ext cx="8229600" cy="777875"/>
          </a:xfrm>
        </p:spPr>
        <p:txBody>
          <a:bodyPr vert="horz" lIns="0" tIns="45720" rIns="0" bIns="0" rtlCol="0" anchor="b">
            <a:normAutofit/>
          </a:bodyPr>
          <a:lstStyle/>
          <a:p>
            <a:pPr algn="ctr" eaLnBrk="1" hangingPunct="1"/>
            <a:r>
              <a:rPr lang="hu-HU" altLang="hu-HU" dirty="0">
                <a:latin typeface="Arial Narrow" panose="020B0606020202030204" pitchFamily="34" charset="0"/>
              </a:rPr>
              <a:t>Tréning-kezdetek</a:t>
            </a:r>
          </a:p>
        </p:txBody>
      </p:sp>
      <p:sp>
        <p:nvSpPr>
          <p:cNvPr id="615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74675" y="968036"/>
            <a:ext cx="8569325" cy="4525962"/>
          </a:xfrm>
        </p:spPr>
        <p:txBody>
          <a:bodyPr/>
          <a:lstStyle/>
          <a:p>
            <a:r>
              <a:rPr lang="hu-HU" dirty="0"/>
              <a:t>Napi 20 perc normál fejmagasságú kikötés</a:t>
            </a:r>
            <a:endParaRPr lang="en-US" dirty="0"/>
          </a:p>
          <a:p>
            <a:r>
              <a:rPr lang="hu-HU" dirty="0"/>
              <a:t>Kikötés oldható csomóval,</a:t>
            </a:r>
            <a:endParaRPr lang="en-US" dirty="0"/>
          </a:p>
          <a:p>
            <a:r>
              <a:rPr lang="hu-HU" dirty="0"/>
              <a:t>Azonos időpontokban – fontos az állandó rutin,</a:t>
            </a:r>
          </a:p>
          <a:p>
            <a:r>
              <a:rPr lang="hu-HU" dirty="0"/>
              <a:t>Sok gyakorlás - magasabb szintű eredmény,</a:t>
            </a:r>
            <a:endParaRPr lang="en-US" dirty="0"/>
          </a:p>
          <a:p>
            <a:r>
              <a:rPr lang="hu-HU" dirty="0"/>
              <a:t>Kezdéskor puha anyagú kötőfék, addig amíg az üsző könnyedén vezethető,</a:t>
            </a:r>
            <a:endParaRPr lang="en-US" dirty="0"/>
          </a:p>
          <a:p>
            <a:r>
              <a:rPr lang="hu-HU" dirty="0"/>
              <a:t>Nyugodt, határozott viselkedés a tanításkor</a:t>
            </a:r>
            <a:r>
              <a:rPr lang="en-US" dirty="0"/>
              <a:t>.</a:t>
            </a:r>
            <a:endParaRPr lang="hu-HU" altLang="hu-HU" dirty="0"/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376" y="4494318"/>
            <a:ext cx="3009874" cy="2044594"/>
          </a:xfrm>
          <a:prstGeom prst="rect">
            <a:avLst/>
          </a:prstGeom>
        </p:spPr>
      </p:pic>
      <p:pic>
        <p:nvPicPr>
          <p:cNvPr id="3" name="Kép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11517" y="4462654"/>
            <a:ext cx="3191192" cy="2107922"/>
          </a:xfrm>
          <a:prstGeom prst="rect">
            <a:avLst/>
          </a:prstGeom>
        </p:spPr>
      </p:pic>
      <p:pic>
        <p:nvPicPr>
          <p:cNvPr id="4" name="Kép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82469" y="4449084"/>
            <a:ext cx="3154929" cy="2089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970022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39953</TotalTime>
  <Words>951</Words>
  <Application>Microsoft Office PowerPoint</Application>
  <PresentationFormat>Szélesvásznú</PresentationFormat>
  <Paragraphs>214</Paragraphs>
  <Slides>45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8</vt:i4>
      </vt:variant>
      <vt:variant>
        <vt:lpstr>Téma</vt:lpstr>
      </vt:variant>
      <vt:variant>
        <vt:i4>1</vt:i4>
      </vt:variant>
      <vt:variant>
        <vt:lpstr>Diacímek</vt:lpstr>
      </vt:variant>
      <vt:variant>
        <vt:i4>45</vt:i4>
      </vt:variant>
    </vt:vector>
  </HeadingPairs>
  <TitlesOfParts>
    <vt:vector size="54" baseType="lpstr">
      <vt:lpstr>Arial</vt:lpstr>
      <vt:lpstr>Arial Narrow</vt:lpstr>
      <vt:lpstr>Avenir-Book</vt:lpstr>
      <vt:lpstr>AvenirLTStd-Heavy</vt:lpstr>
      <vt:lpstr>Calibri</vt:lpstr>
      <vt:lpstr>Calibri Light</vt:lpstr>
      <vt:lpstr>Wingdings</vt:lpstr>
      <vt:lpstr>Wingdings2</vt:lpstr>
      <vt:lpstr>Office-téma</vt:lpstr>
      <vt:lpstr>Show-felkészítés  </vt:lpstr>
      <vt:lpstr>Állatok kiválasztása</vt:lpstr>
      <vt:lpstr>PowerPoint-bemutató</vt:lpstr>
      <vt:lpstr>Elhelyezés</vt:lpstr>
      <vt:lpstr>Elhelyezés</vt:lpstr>
      <vt:lpstr>Tréning-kezdetek</vt:lpstr>
      <vt:lpstr>Tréning-kezdetek</vt:lpstr>
      <vt:lpstr>PowerPoint-bemutató</vt:lpstr>
      <vt:lpstr>Tréning-kezdetek</vt:lpstr>
      <vt:lpstr>Mosás</vt:lpstr>
      <vt:lpstr>PowerPoint-bemutató</vt:lpstr>
      <vt:lpstr>Mosás</vt:lpstr>
      <vt:lpstr>Mosás</vt:lpstr>
      <vt:lpstr>Mosás</vt:lpstr>
      <vt:lpstr>PowerPoint-bemutató</vt:lpstr>
      <vt:lpstr>Nyírás</vt:lpstr>
      <vt:lpstr>Alapfelszerelés </vt:lpstr>
      <vt:lpstr>PowerPoint-bemutató</vt:lpstr>
      <vt:lpstr>PowerPoint-bemutató</vt:lpstr>
      <vt:lpstr>PowerPoint-bemutató</vt:lpstr>
      <vt:lpstr>PowerPoint-bemutató</vt:lpstr>
      <vt:lpstr>Nyírás</vt:lpstr>
      <vt:lpstr>PowerPoint-bemutató</vt:lpstr>
      <vt:lpstr>Nyírás</vt:lpstr>
      <vt:lpstr>PowerPoint-bemutató</vt:lpstr>
      <vt:lpstr>Lábak nyírása</vt:lpstr>
      <vt:lpstr>Lábak nyírása</vt:lpstr>
      <vt:lpstr>PowerPoint-bemutató</vt:lpstr>
      <vt:lpstr>Nyírás</vt:lpstr>
      <vt:lpstr>PowerPoint-bemutató</vt:lpstr>
      <vt:lpstr>Nyírás - hasvonal</vt:lpstr>
      <vt:lpstr>PowerPoint-bemutató</vt:lpstr>
      <vt:lpstr>Nyírás - hátvonal</vt:lpstr>
      <vt:lpstr>PowerPoint-bemutató</vt:lpstr>
      <vt:lpstr>PowerPoint-bemutató</vt:lpstr>
      <vt:lpstr>PowerPoint-bemutató</vt:lpstr>
      <vt:lpstr>Körmözés</vt:lpstr>
      <vt:lpstr>Szállítás</vt:lpstr>
      <vt:lpstr>Megérkezés a kiállításra</vt:lpstr>
      <vt:lpstr>Az állatok „feltöltése” 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creator>Zsolt Korosi</dc:creator>
  <cp:lastModifiedBy>Janda Zsófia</cp:lastModifiedBy>
  <cp:revision>78</cp:revision>
  <dcterms:created xsi:type="dcterms:W3CDTF">2024-05-07T07:33:59Z</dcterms:created>
  <dcterms:modified xsi:type="dcterms:W3CDTF">2025-06-20T18:55:29Z</dcterms:modified>
</cp:coreProperties>
</file>