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360045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  <p15:guide id="3" pos="272">
          <p15:clr>
            <a:srgbClr val="A4A3A4"/>
          </p15:clr>
        </p15:guide>
        <p15:guide id="4" pos="2013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2A"/>
    <a:srgbClr val="006C31"/>
    <a:srgbClr val="FF3300"/>
    <a:srgbClr val="0066FF"/>
    <a:srgbClr val="6699FF"/>
    <a:srgbClr val="DDDDDD"/>
    <a:srgbClr val="EAEAEA"/>
    <a:srgbClr val="96969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974" autoAdjust="0"/>
    <p:restoredTop sz="90963" autoAdjust="0"/>
  </p:normalViewPr>
  <p:slideViewPr>
    <p:cSldViewPr>
      <p:cViewPr>
        <p:scale>
          <a:sx n="33" d="100"/>
          <a:sy n="33" d="100"/>
        </p:scale>
        <p:origin x="840" y="24"/>
      </p:cViewPr>
      <p:guideLst>
        <p:guide orient="horz" pos="11340"/>
        <p:guide pos="10206"/>
        <p:guide pos="272"/>
        <p:guide pos="201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182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CF31F-B80A-4A67-9ADC-B060758DBA6B}" type="datetimeFigureOut">
              <a:rPr lang="hu-HU" smtClean="0"/>
              <a:t>2021.05.19.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039938" y="1143000"/>
            <a:ext cx="2778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789A6-BE3A-4916-8525-185749064D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8833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789A6-BE3A-4916-8525-185749064DC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1670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30463" y="11185525"/>
            <a:ext cx="27543125" cy="7716838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860925" y="20402550"/>
            <a:ext cx="22682200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DD8E0C-3A38-41CD-98FE-558810891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18B61E-0954-4E0A-937B-C11B614D31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1B4D26-09D4-4236-9B19-1327AB01D0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5E4CF-0021-4A35-92B5-4C2B75487FB8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7814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29DFFE-D4D9-40D8-A7DB-3599A3D2E6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8F1411-36A7-42CE-B64A-5BB50546A6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3BA8F8-9F30-44AC-BF10-7AD8BEDD06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A8DF3-9A9B-4050-ACE5-27AC8CFE11AB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0170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23088600" y="3200400"/>
            <a:ext cx="6884988" cy="288036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430463" y="3200400"/>
            <a:ext cx="20505737" cy="288036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5B5963-0AB6-48B1-A4D3-F6612C1C2A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EA6FAD-9C7F-4024-A9D3-441C456E5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456B8-5D1A-4D47-AA69-349E04A1D6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3D697-8F4F-4F04-BA71-8362EEA587BA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4298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4ED90B-42A7-4251-BF21-1C638C5EA6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DD5399-EA9C-4F6E-A27C-C3B216361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6A6DB9-287A-4D29-8480-73902877A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56A220-0D63-46EE-8E93-1C94B48BFE08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05846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59050" y="23136225"/>
            <a:ext cx="275447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59050" y="15260638"/>
            <a:ext cx="275447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64A65-3C33-4DEE-90C6-DA5BC493E9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39139E-5FD3-41D8-A217-9C1CB7637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B162DF-4CA6-43D6-895A-11F979C395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D10349-12E7-40B3-AAF2-084E3076290C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70990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430463" y="10401300"/>
            <a:ext cx="13695362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6278225" y="10401300"/>
            <a:ext cx="13695363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1AB1C4-DB7F-4BCC-92BF-FAE1687E3D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49CB59-B7D3-478E-ADF1-690155949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2AE691-4C41-4FC6-BD76-E2B5528C8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84C3B-EEFD-40A9-B999-77FE6FB83959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68487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20838" y="1441450"/>
            <a:ext cx="2916237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20838" y="8059738"/>
            <a:ext cx="1431607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620838" y="11418888"/>
            <a:ext cx="1431607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16460788" y="8059738"/>
            <a:ext cx="143224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16460788" y="11418888"/>
            <a:ext cx="143224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C40577C-B53D-47AA-83A9-50CE0E72AC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7F3202-53A6-4CC6-99EC-10DC19E49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F9EDEA7-D55D-4CF0-8BAB-14AA14FDC9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E060-FDDD-4A00-95AD-F03EE5355BC8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69742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7E5F7D3-E056-45A9-A8DF-B2D5FF96F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E25E8E3-B4B2-4FE4-8CA4-687827E6EF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9100E6-C68A-47EE-9278-11FF86356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28E1D-27E0-4CD9-8640-BF61F4AD082B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4879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AAD0889-1C5C-4DF8-9DE3-078324F51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8745E1-8236-4B7D-B4D9-38B0C25A22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57CCA5-9A5E-40F4-B279-E7F6FC76DA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0A8FA-EF55-4A9B-82B2-45053D8EBA82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0189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20838" y="1433513"/>
            <a:ext cx="10660062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69838" y="1433513"/>
            <a:ext cx="18113375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20838" y="7534275"/>
            <a:ext cx="1066006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50CE82-9331-43B3-BE8B-1B780C04F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F09248-8348-4A2C-BB8A-C1595F9AEC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425086-9A6C-4F35-8832-D8917FA64B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498B55-6A0C-4E5B-8AFB-25F7AEB5BDCA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09412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51588" y="25203150"/>
            <a:ext cx="19442112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351588" y="3217863"/>
            <a:ext cx="19442112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51588" y="28178125"/>
            <a:ext cx="19442112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045062-3829-4A4F-9187-58FE3611E9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5D0BA9-A10D-4FE7-A170-0D2A2C480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CD35FA-9EDD-40C6-A29C-C180E5FD36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C40E6-96A0-490C-BDAC-001665FB40F8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29389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FB3B044-3CAE-4A79-8268-B8BA7FF21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3200400"/>
            <a:ext cx="2754312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0297" tIns="185149" rIns="370297" bIns="1851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171C3D6-5D78-4D56-A762-D9C48A8ED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0401300"/>
            <a:ext cx="27543125" cy="2160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0297" tIns="185149" rIns="370297" bIns="185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F29C1F0-05EA-457A-BD73-78A2F5209D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2804100"/>
            <a:ext cx="6751637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7" tIns="185149" rIns="370297" bIns="185149" numCol="1" anchor="t" anchorCtr="0" compatLnSpc="1">
            <a:prstTxWarp prst="textNoShape">
              <a:avLst/>
            </a:prstTxWarp>
          </a:bodyPr>
          <a:lstStyle>
            <a:lvl1pPr>
              <a:defRPr sz="57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2B5D6C-C1E4-4229-92AD-9967AAB5D0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2804100"/>
            <a:ext cx="102616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7" tIns="185149" rIns="370297" bIns="185149" numCol="1" anchor="t" anchorCtr="0" compatLnSpc="1">
            <a:prstTxWarp prst="textNoShape">
              <a:avLst/>
            </a:prstTxWarp>
          </a:bodyPr>
          <a:lstStyle>
            <a:lvl1pPr algn="ctr">
              <a:defRPr sz="57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3A99D3C-9C8A-4145-AEF6-217BE46BA5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1950" y="32804100"/>
            <a:ext cx="6751638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7" tIns="185149" rIns="370297" bIns="185149" numCol="1" anchor="t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fld id="{5DEF12C1-9EC3-484D-8BF9-16FF347A3940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638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03638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defTabSz="3703638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defTabSz="3703638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defTabSz="3703638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defTabSz="3703638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defTabSz="3703638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defTabSz="3703638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defTabSz="3703638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1389063" indent="-1389063" algn="l" defTabSz="3703638" rtl="0" eaLnBrk="0" fontAlgn="base" hangingPunct="0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7288" algn="l" defTabSz="3703638" rtl="0" eaLnBrk="0" fontAlgn="base" hangingPunct="0">
        <a:spcBef>
          <a:spcPct val="20000"/>
        </a:spcBef>
        <a:spcAft>
          <a:spcPct val="0"/>
        </a:spcAft>
        <a:buChar char="–"/>
        <a:defRPr sz="11300">
          <a:solidFill>
            <a:schemeClr val="tx1"/>
          </a:solidFill>
          <a:latin typeface="+mn-lt"/>
          <a:ea typeface="+mn-ea"/>
        </a:defRPr>
      </a:lvl2pPr>
      <a:lvl3pPr marL="4629150" indent="-925513" algn="l" defTabSz="3703638" rtl="0" eaLnBrk="0" fontAlgn="base" hangingPunct="0">
        <a:spcBef>
          <a:spcPct val="20000"/>
        </a:spcBef>
        <a:spcAft>
          <a:spcPct val="0"/>
        </a:spcAft>
        <a:buChar char="•"/>
        <a:defRPr sz="9700">
          <a:solidFill>
            <a:schemeClr val="tx1"/>
          </a:solidFill>
          <a:latin typeface="+mn-lt"/>
          <a:ea typeface="+mn-ea"/>
        </a:defRPr>
      </a:lvl3pPr>
      <a:lvl4pPr marL="6480175" indent="-925513" algn="l" defTabSz="3703638" rtl="0" eaLnBrk="0" fontAlgn="base" hangingPunct="0">
        <a:spcBef>
          <a:spcPct val="20000"/>
        </a:spcBef>
        <a:spcAft>
          <a:spcPct val="0"/>
        </a:spcAft>
        <a:buChar char="–"/>
        <a:defRPr sz="8000">
          <a:solidFill>
            <a:schemeClr val="tx1"/>
          </a:solidFill>
          <a:latin typeface="+mn-lt"/>
          <a:ea typeface="+mn-ea"/>
        </a:defRPr>
      </a:lvl4pPr>
      <a:lvl5pPr marL="8331200" indent="-923925" algn="l" defTabSz="3703638" rtl="0" eaLnBrk="0" fontAlgn="base" hangingPunct="0">
        <a:spcBef>
          <a:spcPct val="20000"/>
        </a:spcBef>
        <a:spcAft>
          <a:spcPct val="0"/>
        </a:spcAft>
        <a:buChar char="»"/>
        <a:defRPr sz="8000">
          <a:solidFill>
            <a:schemeClr val="tx1"/>
          </a:solidFill>
          <a:latin typeface="+mn-lt"/>
          <a:ea typeface="+mn-ea"/>
        </a:defRPr>
      </a:lvl5pPr>
      <a:lvl6pPr marL="8788400" indent="-923925" algn="l" defTabSz="3703638" rtl="0" fontAlgn="base">
        <a:spcBef>
          <a:spcPct val="20000"/>
        </a:spcBef>
        <a:spcAft>
          <a:spcPct val="0"/>
        </a:spcAft>
        <a:buChar char="»"/>
        <a:defRPr sz="8000">
          <a:solidFill>
            <a:schemeClr val="tx1"/>
          </a:solidFill>
          <a:latin typeface="+mn-lt"/>
          <a:ea typeface="+mn-ea"/>
        </a:defRPr>
      </a:lvl6pPr>
      <a:lvl7pPr marL="9245600" indent="-923925" algn="l" defTabSz="3703638" rtl="0" fontAlgn="base">
        <a:spcBef>
          <a:spcPct val="20000"/>
        </a:spcBef>
        <a:spcAft>
          <a:spcPct val="0"/>
        </a:spcAft>
        <a:buChar char="»"/>
        <a:defRPr sz="8000">
          <a:solidFill>
            <a:schemeClr val="tx1"/>
          </a:solidFill>
          <a:latin typeface="+mn-lt"/>
          <a:ea typeface="+mn-ea"/>
        </a:defRPr>
      </a:lvl7pPr>
      <a:lvl8pPr marL="9702800" indent="-923925" algn="l" defTabSz="3703638" rtl="0" fontAlgn="base">
        <a:spcBef>
          <a:spcPct val="20000"/>
        </a:spcBef>
        <a:spcAft>
          <a:spcPct val="0"/>
        </a:spcAft>
        <a:buChar char="»"/>
        <a:defRPr sz="8000">
          <a:solidFill>
            <a:schemeClr val="tx1"/>
          </a:solidFill>
          <a:latin typeface="+mn-lt"/>
          <a:ea typeface="+mn-ea"/>
        </a:defRPr>
      </a:lvl8pPr>
      <a:lvl9pPr marL="10160000" indent="-923925" algn="l" defTabSz="3703638" rtl="0" fontAlgn="base">
        <a:spcBef>
          <a:spcPct val="20000"/>
        </a:spcBef>
        <a:spcAft>
          <a:spcPct val="0"/>
        </a:spcAft>
        <a:buChar char="»"/>
        <a:defRPr sz="8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119">
            <a:extLst>
              <a:ext uri="{FF2B5EF4-FFF2-40B4-BE49-F238E27FC236}">
                <a16:creationId xmlns:a16="http://schemas.microsoft.com/office/drawing/2014/main" id="{1FF5A884-C25F-449C-9236-9260ABE74D71}"/>
              </a:ext>
            </a:extLst>
          </p:cNvPr>
          <p:cNvGrpSpPr>
            <a:grpSpLocks/>
          </p:cNvGrpSpPr>
          <p:nvPr/>
        </p:nvGrpSpPr>
        <p:grpSpPr bwMode="auto">
          <a:xfrm>
            <a:off x="11163982" y="6959600"/>
            <a:ext cx="10121900" cy="601663"/>
            <a:chOff x="285" y="3672"/>
            <a:chExt cx="6376" cy="379"/>
          </a:xfrm>
        </p:grpSpPr>
        <p:sp>
          <p:nvSpPr>
            <p:cNvPr id="51" name="Rectangle 7">
              <a:extLst>
                <a:ext uri="{FF2B5EF4-FFF2-40B4-BE49-F238E27FC236}">
                  <a16:creationId xmlns:a16="http://schemas.microsoft.com/office/drawing/2014/main" id="{85F3DDCE-B786-4C54-951A-B936786E9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3672"/>
              <a:ext cx="6376" cy="379"/>
            </a:xfrm>
            <a:prstGeom prst="rect">
              <a:avLst/>
            </a:prstGeom>
            <a:gradFill rotWithShape="1">
              <a:gsLst>
                <a:gs pos="0">
                  <a:srgbClr val="005C2A"/>
                </a:gs>
                <a:gs pos="100000">
                  <a:srgbClr val="00B05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hu-HU" altLang="hu-HU"/>
            </a:p>
          </p:txBody>
        </p:sp>
        <p:sp>
          <p:nvSpPr>
            <p:cNvPr id="52" name="Rectangle 8">
              <a:extLst>
                <a:ext uri="{FF2B5EF4-FFF2-40B4-BE49-F238E27FC236}">
                  <a16:creationId xmlns:a16="http://schemas.microsoft.com/office/drawing/2014/main" id="{63DA5C94-8527-4A28-BA9A-F9B6A967F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" y="3720"/>
              <a:ext cx="282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hu-HU" altLang="hu-HU" sz="2800" b="1" dirty="0">
                  <a:solidFill>
                    <a:srgbClr val="FFFFFF"/>
                  </a:solidFill>
                  <a:latin typeface="Arial Black" panose="020B0A04020102020204" pitchFamily="34" charset="0"/>
                </a:rPr>
                <a:t>Téma bemutatása</a:t>
              </a:r>
              <a:endParaRPr lang="en-US" altLang="hu-HU" sz="28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2050" name="Group 119">
            <a:extLst>
              <a:ext uri="{FF2B5EF4-FFF2-40B4-BE49-F238E27FC236}">
                <a16:creationId xmlns:a16="http://schemas.microsoft.com/office/drawing/2014/main" id="{56FEF366-FC16-479B-AE5A-2CDE2C5EE027}"/>
              </a:ext>
            </a:extLst>
          </p:cNvPr>
          <p:cNvGrpSpPr>
            <a:grpSpLocks/>
          </p:cNvGrpSpPr>
          <p:nvPr/>
        </p:nvGrpSpPr>
        <p:grpSpPr bwMode="auto">
          <a:xfrm>
            <a:off x="452438" y="6959600"/>
            <a:ext cx="10121900" cy="601663"/>
            <a:chOff x="285" y="3672"/>
            <a:chExt cx="6376" cy="379"/>
          </a:xfrm>
        </p:grpSpPr>
        <p:sp>
          <p:nvSpPr>
            <p:cNvPr id="2092" name="Rectangle 7">
              <a:extLst>
                <a:ext uri="{FF2B5EF4-FFF2-40B4-BE49-F238E27FC236}">
                  <a16:creationId xmlns:a16="http://schemas.microsoft.com/office/drawing/2014/main" id="{4EE25136-00E6-4DBF-A796-3AB2BD78D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3672"/>
              <a:ext cx="6376" cy="379"/>
            </a:xfrm>
            <a:prstGeom prst="rect">
              <a:avLst/>
            </a:prstGeom>
            <a:gradFill rotWithShape="1">
              <a:gsLst>
                <a:gs pos="0">
                  <a:srgbClr val="005C2A"/>
                </a:gs>
                <a:gs pos="100000">
                  <a:srgbClr val="00B05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hu-HU" altLang="hu-HU"/>
            </a:p>
          </p:txBody>
        </p:sp>
        <p:sp>
          <p:nvSpPr>
            <p:cNvPr id="2093" name="Rectangle 8">
              <a:extLst>
                <a:ext uri="{FF2B5EF4-FFF2-40B4-BE49-F238E27FC236}">
                  <a16:creationId xmlns:a16="http://schemas.microsoft.com/office/drawing/2014/main" id="{F045766A-2260-42EE-8E69-BA4C360BE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" y="3720"/>
              <a:ext cx="154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hu-HU" altLang="hu-HU" sz="2800" b="1" dirty="0">
                  <a:solidFill>
                    <a:srgbClr val="FFFFFF"/>
                  </a:solidFill>
                  <a:latin typeface="Arial Black" panose="020B0A04020102020204" pitchFamily="34" charset="0"/>
                </a:rPr>
                <a:t>Bevezetés</a:t>
              </a:r>
              <a:endParaRPr lang="en-US" altLang="hu-HU" sz="2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055" name="Text Box 21">
            <a:extLst>
              <a:ext uri="{FF2B5EF4-FFF2-40B4-BE49-F238E27FC236}">
                <a16:creationId xmlns:a16="http://schemas.microsoft.com/office/drawing/2014/main" id="{C07EDBD0-2B09-45DD-91D7-872700DBA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7969250"/>
            <a:ext cx="9939337" cy="386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>
            <a:spAutoFit/>
          </a:bodyPr>
          <a:lstStyle>
            <a:lvl1pPr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hu-HU" altLang="hu-HU" sz="2400" dirty="0">
                <a:latin typeface="Times New Roman" panose="02020603050405020304" pitchFamily="18" charset="0"/>
              </a:rPr>
              <a:t>Oldalbeállítások:  90 cm x 100 cm és </a:t>
            </a: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	2 vagy 3 hasáb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hasábokban lévő szöveget saját szöveggel helyettesítheti. 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pPr algn="just"/>
            <a:r>
              <a:rPr lang="hu-HU" altLang="hu-HU" sz="2400" dirty="0">
                <a:latin typeface="Times New Roman" panose="02020603050405020304" pitchFamily="18" charset="0"/>
              </a:rPr>
              <a:t>A 20-24 pontos betűméret az ideális, ez biztosítja, hogy a poszter normál látótávolságból is olvasható maradjon.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Times New Roman a javasolt betűtípus.</a:t>
            </a:r>
            <a:endParaRPr lang="en-US" altLang="hu-HU" sz="2400" dirty="0">
              <a:latin typeface="Times New Roman" panose="02020603050405020304" pitchFamily="18" charset="0"/>
            </a:endParaRPr>
          </a:p>
          <a:p>
            <a:endParaRPr lang="en-US" altLang="hu-HU" sz="3000" dirty="0">
              <a:latin typeface="Times New Roman" panose="02020603050405020304" pitchFamily="18" charset="0"/>
            </a:endParaRPr>
          </a:p>
        </p:txBody>
      </p:sp>
      <p:sp>
        <p:nvSpPr>
          <p:cNvPr id="2056" name="Text Box 22">
            <a:extLst>
              <a:ext uri="{FF2B5EF4-FFF2-40B4-BE49-F238E27FC236}">
                <a16:creationId xmlns:a16="http://schemas.microsoft.com/office/drawing/2014/main" id="{48C632F2-C9A1-43D1-AE25-1F2DC8E40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1713" y="7954964"/>
            <a:ext cx="10079037" cy="135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/>
          <a:lstStyle>
            <a:lvl1pPr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hu-HU" altLang="hu-HU" sz="2400" dirty="0">
                <a:latin typeface="Times New Roman" panose="02020603050405020304" pitchFamily="18" charset="0"/>
              </a:rPr>
              <a:t>Az ábrákat számozva és középre kell elhelyezni (lásd az 1. ábrát), alatta középre igazított címmel. Ügyeljen arra, hogy a cím az ábra alatt legyen (ne kerüljön át a következő hasábba).</a:t>
            </a:r>
            <a:endParaRPr lang="en-US" altLang="hu-HU" sz="2400" dirty="0">
              <a:latin typeface="Times New Roman" panose="02020603050405020304" pitchFamily="18" charset="0"/>
            </a:endParaRPr>
          </a:p>
        </p:txBody>
      </p:sp>
      <p:pic>
        <p:nvPicPr>
          <p:cNvPr id="2059" name="Picture 46" descr="Budapest_08m2s">
            <a:extLst>
              <a:ext uri="{FF2B5EF4-FFF2-40B4-BE49-F238E27FC236}">
                <a16:creationId xmlns:a16="http://schemas.microsoft.com/office/drawing/2014/main" id="{FD8BCA33-224A-42FB-A85D-12AB6C803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0293" y="9374188"/>
            <a:ext cx="9921875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85" name="Group 137">
            <a:extLst>
              <a:ext uri="{FF2B5EF4-FFF2-40B4-BE49-F238E27FC236}">
                <a16:creationId xmlns:a16="http://schemas.microsoft.com/office/drawing/2014/main" id="{3250BE2C-1288-4BF5-A85C-4746EB8F8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598617"/>
              </p:ext>
            </p:extLst>
          </p:nvPr>
        </p:nvGraphicFramePr>
        <p:xfrm>
          <a:off x="21903379" y="9782354"/>
          <a:ext cx="10066337" cy="1816101"/>
        </p:xfrm>
        <a:graphic>
          <a:graphicData uri="http://schemas.openxmlformats.org/drawingml/2006/table">
            <a:tbl>
              <a:tblPr/>
              <a:tblGrid>
                <a:gridCol w="551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48" charset="-128"/>
                          <a:cs typeface="Times New Roman" pitchFamily="18" charset="0"/>
                        </a:rPr>
                        <a:t>Oszlop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48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48" charset="-128"/>
                        </a:rPr>
                        <a:t>Oszlop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48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2400" dirty="0">
                          <a:latin typeface="Times New Roman"/>
                          <a:ea typeface="Times New Roman"/>
                        </a:rPr>
                        <a:t>Sor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2400" dirty="0">
                          <a:effectLst/>
                          <a:latin typeface="Times New Roman"/>
                          <a:ea typeface="Times New Roman"/>
                        </a:rPr>
                        <a:t>Sor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2400" dirty="0">
                          <a:latin typeface="Times New Roman"/>
                          <a:ea typeface="Times New Roman"/>
                        </a:rPr>
                        <a:t>Sor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hu-HU" sz="2400" dirty="0">
                          <a:effectLst/>
                          <a:latin typeface="Times New Roman"/>
                          <a:ea typeface="Times New Roman"/>
                        </a:rPr>
                        <a:t>Sor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Kép 4">
            <a:extLst>
              <a:ext uri="{FF2B5EF4-FFF2-40B4-BE49-F238E27FC236}">
                <a16:creationId xmlns:a16="http://schemas.microsoft.com/office/drawing/2014/main" id="{4917BCDA-9F6D-4109-945B-3E40898EAD6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50445" y="276605"/>
            <a:ext cx="8928992" cy="5824952"/>
          </a:xfrm>
          <a:prstGeom prst="rect">
            <a:avLst/>
          </a:prstGeom>
        </p:spPr>
      </p:pic>
      <p:grpSp>
        <p:nvGrpSpPr>
          <p:cNvPr id="31" name="Google Shape;76;p17">
            <a:extLst>
              <a:ext uri="{FF2B5EF4-FFF2-40B4-BE49-F238E27FC236}">
                <a16:creationId xmlns:a16="http://schemas.microsoft.com/office/drawing/2014/main" id="{60C4D89C-014B-4509-8466-44E108B29068}"/>
              </a:ext>
            </a:extLst>
          </p:cNvPr>
          <p:cNvGrpSpPr/>
          <p:nvPr/>
        </p:nvGrpSpPr>
        <p:grpSpPr>
          <a:xfrm>
            <a:off x="452438" y="276605"/>
            <a:ext cx="21437599" cy="6284532"/>
            <a:chOff x="-29497" y="2044615"/>
            <a:chExt cx="18134254" cy="9988689"/>
          </a:xfrm>
        </p:grpSpPr>
        <p:sp>
          <p:nvSpPr>
            <p:cNvPr id="32" name="Google Shape;77;p17">
              <a:extLst>
                <a:ext uri="{FF2B5EF4-FFF2-40B4-BE49-F238E27FC236}">
                  <a16:creationId xmlns:a16="http://schemas.microsoft.com/office/drawing/2014/main" id="{FFFD32E5-D50B-4867-B808-BDD9C431D47E}"/>
                </a:ext>
              </a:extLst>
            </p:cNvPr>
            <p:cNvSpPr/>
            <p:nvPr/>
          </p:nvSpPr>
          <p:spPr>
            <a:xfrm>
              <a:off x="-29497" y="2044615"/>
              <a:ext cx="12245071" cy="9988687"/>
            </a:xfrm>
            <a:custGeom>
              <a:avLst/>
              <a:gdLst/>
              <a:ahLst/>
              <a:cxnLst/>
              <a:rect l="l" t="t" r="r" b="b"/>
              <a:pathLst>
                <a:path w="23757" h="21600" extrusionOk="0">
                  <a:moveTo>
                    <a:pt x="0" y="0"/>
                  </a:moveTo>
                  <a:lnTo>
                    <a:pt x="21263" y="0"/>
                  </a:lnTo>
                  <a:cubicBezTo>
                    <a:pt x="21485" y="3363"/>
                    <a:pt x="23757" y="7063"/>
                    <a:pt x="23757" y="10812"/>
                  </a:cubicBezTo>
                  <a:cubicBezTo>
                    <a:pt x="23756" y="14554"/>
                    <a:pt x="21484" y="18244"/>
                    <a:pt x="21263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" name="Google Shape;78;p17">
              <a:extLst>
                <a:ext uri="{FF2B5EF4-FFF2-40B4-BE49-F238E27FC236}">
                  <a16:creationId xmlns:a16="http://schemas.microsoft.com/office/drawing/2014/main" id="{FC867A20-DBDB-4A73-849C-517132BAFA3F}"/>
                </a:ext>
              </a:extLst>
            </p:cNvPr>
            <p:cNvSpPr/>
            <p:nvPr/>
          </p:nvSpPr>
          <p:spPr>
            <a:xfrm>
              <a:off x="9943046" y="6723761"/>
              <a:ext cx="3206526" cy="5309543"/>
            </a:xfrm>
            <a:custGeom>
              <a:avLst/>
              <a:gdLst/>
              <a:ahLst/>
              <a:cxnLst/>
              <a:rect l="l" t="t" r="r" b="b"/>
              <a:pathLst>
                <a:path w="21978" h="21648" extrusionOk="0">
                  <a:moveTo>
                    <a:pt x="12418" y="45"/>
                  </a:moveTo>
                  <a:lnTo>
                    <a:pt x="0" y="21648"/>
                  </a:lnTo>
                  <a:lnTo>
                    <a:pt x="10222" y="21642"/>
                  </a:lnTo>
                  <a:lnTo>
                    <a:pt x="21978" y="0"/>
                  </a:lnTo>
                  <a:lnTo>
                    <a:pt x="12418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" name="Google Shape;79;p17">
              <a:extLst>
                <a:ext uri="{FF2B5EF4-FFF2-40B4-BE49-F238E27FC236}">
                  <a16:creationId xmlns:a16="http://schemas.microsoft.com/office/drawing/2014/main" id="{5D31EAB1-9DC4-4538-8431-17F1DA4315E5}"/>
                </a:ext>
              </a:extLst>
            </p:cNvPr>
            <p:cNvSpPr/>
            <p:nvPr/>
          </p:nvSpPr>
          <p:spPr>
            <a:xfrm flipH="1">
              <a:off x="10233629" y="2044615"/>
              <a:ext cx="2923337" cy="470565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" name="Google Shape;80;p17">
              <a:extLst>
                <a:ext uri="{FF2B5EF4-FFF2-40B4-BE49-F238E27FC236}">
                  <a16:creationId xmlns:a16="http://schemas.microsoft.com/office/drawing/2014/main" id="{D091DF73-8663-43F9-B587-E7F989991FDE}"/>
                </a:ext>
              </a:extLst>
            </p:cNvPr>
            <p:cNvSpPr/>
            <p:nvPr/>
          </p:nvSpPr>
          <p:spPr>
            <a:xfrm>
              <a:off x="12475420" y="6723759"/>
              <a:ext cx="3151377" cy="530954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" name="Google Shape;81;p17">
              <a:extLst>
                <a:ext uri="{FF2B5EF4-FFF2-40B4-BE49-F238E27FC236}">
                  <a16:creationId xmlns:a16="http://schemas.microsoft.com/office/drawing/2014/main" id="{C817C4AE-B4D2-4790-ADA1-855E71A7FF9F}"/>
                </a:ext>
              </a:extLst>
            </p:cNvPr>
            <p:cNvSpPr/>
            <p:nvPr/>
          </p:nvSpPr>
          <p:spPr>
            <a:xfrm flipH="1">
              <a:off x="12710859" y="2044615"/>
              <a:ext cx="2923338" cy="470565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7" name="Google Shape;82;p17">
              <a:extLst>
                <a:ext uri="{FF2B5EF4-FFF2-40B4-BE49-F238E27FC236}">
                  <a16:creationId xmlns:a16="http://schemas.microsoft.com/office/drawing/2014/main" id="{B0425FB9-2ABD-4529-BCCE-36743DE55DFC}"/>
                </a:ext>
              </a:extLst>
            </p:cNvPr>
            <p:cNvSpPr/>
            <p:nvPr/>
          </p:nvSpPr>
          <p:spPr>
            <a:xfrm>
              <a:off x="14945986" y="6723759"/>
              <a:ext cx="3151377" cy="530954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8" name="Google Shape;83;p17">
              <a:extLst>
                <a:ext uri="{FF2B5EF4-FFF2-40B4-BE49-F238E27FC236}">
                  <a16:creationId xmlns:a16="http://schemas.microsoft.com/office/drawing/2014/main" id="{6ED5FC1C-6754-419D-A2EE-1802A1B8975B}"/>
                </a:ext>
              </a:extLst>
            </p:cNvPr>
            <p:cNvSpPr/>
            <p:nvPr/>
          </p:nvSpPr>
          <p:spPr>
            <a:xfrm flipH="1">
              <a:off x="15181420" y="2044615"/>
              <a:ext cx="2923337" cy="470565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41" name="Google Shape;85;p17">
            <a:extLst>
              <a:ext uri="{FF2B5EF4-FFF2-40B4-BE49-F238E27FC236}">
                <a16:creationId xmlns:a16="http://schemas.microsoft.com/office/drawing/2014/main" id="{895A7B2D-5CA8-4AA5-8433-3AA618B89D2E}"/>
              </a:ext>
            </a:extLst>
          </p:cNvPr>
          <p:cNvSpPr txBox="1"/>
          <p:nvPr/>
        </p:nvSpPr>
        <p:spPr>
          <a:xfrm>
            <a:off x="803149" y="1003895"/>
            <a:ext cx="13437605" cy="1087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8000"/>
              <a:buFont typeface="Arial"/>
              <a:buNone/>
            </a:pPr>
            <a:r>
              <a:rPr lang="hu-HU" sz="5400" b="1" kern="0" dirty="0">
                <a:solidFill>
                  <a:srgbClr val="FEFDFF"/>
                </a:solidFill>
                <a:latin typeface="Arial"/>
                <a:ea typeface="Helvetica Neue"/>
                <a:cs typeface="Helvetica Neue"/>
                <a:sym typeface="Helvetica Neue"/>
              </a:rPr>
              <a:t>Dolgozat címe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8000"/>
              <a:buFont typeface="Arial"/>
              <a:buNone/>
            </a:pPr>
            <a:endParaRPr sz="10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2" name="Google Shape;86;p17">
            <a:extLst>
              <a:ext uri="{FF2B5EF4-FFF2-40B4-BE49-F238E27FC236}">
                <a16:creationId xmlns:a16="http://schemas.microsoft.com/office/drawing/2014/main" id="{87480CDC-6E7E-4830-B6BB-025218272165}"/>
              </a:ext>
            </a:extLst>
          </p:cNvPr>
          <p:cNvSpPr txBox="1"/>
          <p:nvPr/>
        </p:nvSpPr>
        <p:spPr>
          <a:xfrm>
            <a:off x="820351" y="3022494"/>
            <a:ext cx="14107726" cy="145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800"/>
              <a:buFont typeface="Helvetica Neue"/>
              <a:buNone/>
            </a:pPr>
            <a:r>
              <a:rPr lang="hu-HU" sz="4000" b="1" kern="0" dirty="0">
                <a:solidFill>
                  <a:srgbClr val="FEFDFF"/>
                </a:solidFill>
                <a:latin typeface="Arial"/>
                <a:ea typeface="Helvetica Neue"/>
                <a:cs typeface="Helvetica Neue"/>
                <a:sym typeface="Helvetica Neue"/>
              </a:rPr>
              <a:t>Név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800"/>
              <a:buFont typeface="Helvetica Neue"/>
              <a:buNone/>
            </a:pPr>
            <a:r>
              <a:rPr lang="hu-HU" sz="3600" b="1" kern="0" dirty="0">
                <a:solidFill>
                  <a:srgbClr val="FEFDFF"/>
                </a:solidFill>
                <a:latin typeface="Arial"/>
                <a:cs typeface="Arial"/>
                <a:sym typeface="Helvetica Neue"/>
              </a:rPr>
              <a:t>Szak, specializáció, tanszék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800"/>
              <a:buFont typeface="Helvetica Neue"/>
              <a:buNone/>
            </a:pPr>
            <a:endParaRPr sz="12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C8C35A57-8ACE-43D6-9780-05EF2255EF59}"/>
              </a:ext>
            </a:extLst>
          </p:cNvPr>
          <p:cNvSpPr txBox="1"/>
          <p:nvPr/>
        </p:nvSpPr>
        <p:spPr>
          <a:xfrm>
            <a:off x="812661" y="4756302"/>
            <a:ext cx="130802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hu-HU" altLang="hu-HU" sz="2800" kern="0" dirty="0">
                <a:solidFill>
                  <a:srgbClr val="FFFFFF"/>
                </a:solidFill>
                <a:latin typeface="Arial"/>
                <a:cs typeface="Times New Roman" pitchFamily="18" charset="0"/>
                <a:sym typeface="Arial"/>
              </a:rPr>
              <a:t>Belső konzulens: név, beosztás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hu-HU" altLang="hu-HU" sz="2800" kern="0" dirty="0">
                <a:solidFill>
                  <a:srgbClr val="FFFFFF"/>
                </a:solidFill>
                <a:latin typeface="Arial"/>
                <a:cs typeface="Times New Roman" pitchFamily="18" charset="0"/>
                <a:sym typeface="Arial"/>
              </a:rPr>
              <a:t>Külső konzulens: név, beosztás, munkahely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hu-HU" altLang="hu-HU" sz="1400" kern="0" dirty="0">
              <a:solidFill>
                <a:srgbClr val="FFFFFF"/>
              </a:solidFill>
              <a:latin typeface="Arial"/>
              <a:cs typeface="Times New Roman" pitchFamily="18" charset="0"/>
              <a:sym typeface="Aria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hu-HU" altLang="hu-HU" sz="2800" b="1" kern="0" dirty="0">
                <a:solidFill>
                  <a:srgbClr val="FFFFFF"/>
                </a:solidFill>
                <a:latin typeface="Arial"/>
                <a:cs typeface="Times New Roman" pitchFamily="18" charset="0"/>
                <a:sym typeface="Arial"/>
              </a:rPr>
              <a:t>Évszám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hu-HU" sz="2800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53" name="Group 119">
            <a:extLst>
              <a:ext uri="{FF2B5EF4-FFF2-40B4-BE49-F238E27FC236}">
                <a16:creationId xmlns:a16="http://schemas.microsoft.com/office/drawing/2014/main" id="{B1945080-C048-4A8C-9756-F543D27E8045}"/>
              </a:ext>
            </a:extLst>
          </p:cNvPr>
          <p:cNvGrpSpPr>
            <a:grpSpLocks/>
          </p:cNvGrpSpPr>
          <p:nvPr/>
        </p:nvGrpSpPr>
        <p:grpSpPr bwMode="auto">
          <a:xfrm>
            <a:off x="21829712" y="6966425"/>
            <a:ext cx="10121900" cy="601663"/>
            <a:chOff x="285" y="3672"/>
            <a:chExt cx="6376" cy="379"/>
          </a:xfrm>
        </p:grpSpPr>
        <p:sp>
          <p:nvSpPr>
            <p:cNvPr id="54" name="Rectangle 7">
              <a:extLst>
                <a:ext uri="{FF2B5EF4-FFF2-40B4-BE49-F238E27FC236}">
                  <a16:creationId xmlns:a16="http://schemas.microsoft.com/office/drawing/2014/main" id="{E03A0E50-2BBC-4B23-B259-16AFDFBD2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3672"/>
              <a:ext cx="6376" cy="379"/>
            </a:xfrm>
            <a:prstGeom prst="rect">
              <a:avLst/>
            </a:prstGeom>
            <a:gradFill rotWithShape="1">
              <a:gsLst>
                <a:gs pos="0">
                  <a:srgbClr val="005C2A"/>
                </a:gs>
                <a:gs pos="100000">
                  <a:srgbClr val="00B05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hu-HU" altLang="hu-HU"/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A0B70529-41F0-404B-A443-323370697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" y="3720"/>
              <a:ext cx="282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hu-HU" altLang="hu-HU" sz="2800" b="1" dirty="0">
                  <a:solidFill>
                    <a:srgbClr val="FFFFFF"/>
                  </a:solidFill>
                  <a:latin typeface="Arial Black" panose="020B0A04020102020204" pitchFamily="34" charset="0"/>
                </a:rPr>
                <a:t>Téma bemutatása</a:t>
              </a:r>
              <a:endParaRPr lang="en-US" altLang="hu-HU" sz="28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56" name="Group 119">
            <a:extLst>
              <a:ext uri="{FF2B5EF4-FFF2-40B4-BE49-F238E27FC236}">
                <a16:creationId xmlns:a16="http://schemas.microsoft.com/office/drawing/2014/main" id="{460D5703-9BC8-401E-86FE-A510278B4F20}"/>
              </a:ext>
            </a:extLst>
          </p:cNvPr>
          <p:cNvGrpSpPr>
            <a:grpSpLocks/>
          </p:cNvGrpSpPr>
          <p:nvPr/>
        </p:nvGrpSpPr>
        <p:grpSpPr bwMode="auto">
          <a:xfrm>
            <a:off x="21812098" y="19010362"/>
            <a:ext cx="10121900" cy="601663"/>
            <a:chOff x="285" y="3672"/>
            <a:chExt cx="6376" cy="379"/>
          </a:xfrm>
        </p:grpSpPr>
        <p:sp>
          <p:nvSpPr>
            <p:cNvPr id="57" name="Rectangle 7">
              <a:extLst>
                <a:ext uri="{FF2B5EF4-FFF2-40B4-BE49-F238E27FC236}">
                  <a16:creationId xmlns:a16="http://schemas.microsoft.com/office/drawing/2014/main" id="{1E3B2232-7746-4163-AC88-AE17E906A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3672"/>
              <a:ext cx="6376" cy="379"/>
            </a:xfrm>
            <a:prstGeom prst="rect">
              <a:avLst/>
            </a:prstGeom>
            <a:gradFill rotWithShape="1">
              <a:gsLst>
                <a:gs pos="0">
                  <a:srgbClr val="005C2A"/>
                </a:gs>
                <a:gs pos="100000">
                  <a:srgbClr val="00B05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hu-HU" altLang="hu-HU"/>
            </a:p>
          </p:txBody>
        </p:sp>
        <p:sp>
          <p:nvSpPr>
            <p:cNvPr id="58" name="Rectangle 8">
              <a:extLst>
                <a:ext uri="{FF2B5EF4-FFF2-40B4-BE49-F238E27FC236}">
                  <a16:creationId xmlns:a16="http://schemas.microsoft.com/office/drawing/2014/main" id="{2B0C6AA4-D63E-4997-B966-2B8B62D2B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" y="3720"/>
              <a:ext cx="282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hu-HU" altLang="hu-HU" sz="2800" b="1" dirty="0">
                  <a:solidFill>
                    <a:srgbClr val="FFFFFF"/>
                  </a:solidFill>
                  <a:latin typeface="Arial Black" panose="020B0A04020102020204" pitchFamily="34" charset="0"/>
                </a:rPr>
                <a:t>Összefoglalás</a:t>
              </a:r>
              <a:endParaRPr lang="en-US" altLang="hu-HU" sz="28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59" name="Group 119">
            <a:extLst>
              <a:ext uri="{FF2B5EF4-FFF2-40B4-BE49-F238E27FC236}">
                <a16:creationId xmlns:a16="http://schemas.microsoft.com/office/drawing/2014/main" id="{78E29F0A-AC92-422E-B761-A13B7150E74D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8915112"/>
            <a:ext cx="10121900" cy="601663"/>
            <a:chOff x="285" y="3672"/>
            <a:chExt cx="6376" cy="379"/>
          </a:xfrm>
        </p:grpSpPr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79672AD5-2163-42FF-BB16-295EDBCB7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3672"/>
              <a:ext cx="6376" cy="379"/>
            </a:xfrm>
            <a:prstGeom prst="rect">
              <a:avLst/>
            </a:prstGeom>
            <a:gradFill rotWithShape="1">
              <a:gsLst>
                <a:gs pos="0">
                  <a:srgbClr val="005C2A"/>
                </a:gs>
                <a:gs pos="100000">
                  <a:srgbClr val="00B05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hu-HU" altLang="hu-HU"/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07E7FC8F-AD88-47DB-931E-3C79448F6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" y="3720"/>
              <a:ext cx="282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771525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77152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hu-HU" altLang="hu-HU" sz="2800" b="1" dirty="0">
                  <a:solidFill>
                    <a:srgbClr val="FFFFFF"/>
                  </a:solidFill>
                  <a:latin typeface="Arial Black" panose="020B0A04020102020204" pitchFamily="34" charset="0"/>
                </a:rPr>
                <a:t>Téma bemutatása</a:t>
              </a:r>
              <a:endParaRPr lang="en-US" altLang="hu-HU" sz="2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67" name="Text Box 22">
            <a:extLst>
              <a:ext uri="{FF2B5EF4-FFF2-40B4-BE49-F238E27FC236}">
                <a16:creationId xmlns:a16="http://schemas.microsoft.com/office/drawing/2014/main" id="{BEEAEAE7-B487-46FB-B37B-6A4D2040F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2756" y="12783927"/>
            <a:ext cx="100790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/>
          <a:lstStyle>
            <a:lvl1pPr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hu-HU" altLang="hu-HU" sz="2400" dirty="0">
                <a:latin typeface="Times New Roman" panose="02020603050405020304" pitchFamily="18" charset="0"/>
              </a:rPr>
              <a:t>1. ábra: ábra felirata.</a:t>
            </a:r>
            <a:endParaRPr lang="en-US" altLang="hu-HU" sz="2400" dirty="0">
              <a:latin typeface="Times New Roman" panose="02020603050405020304" pitchFamily="18" charset="0"/>
            </a:endParaRPr>
          </a:p>
        </p:txBody>
      </p:sp>
      <p:sp>
        <p:nvSpPr>
          <p:cNvPr id="68" name="Text Box 22">
            <a:extLst>
              <a:ext uri="{FF2B5EF4-FFF2-40B4-BE49-F238E27FC236}">
                <a16:creationId xmlns:a16="http://schemas.microsoft.com/office/drawing/2014/main" id="{665F94FC-F4CD-440A-932A-A7D69C023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1143" y="7960211"/>
            <a:ext cx="10079037" cy="1085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/>
          <a:lstStyle>
            <a:lvl1pPr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hu-HU" altLang="hu-HU" sz="2400" dirty="0">
                <a:latin typeface="Times New Roman" panose="02020603050405020304" pitchFamily="18" charset="0"/>
              </a:rPr>
              <a:t>A táblázatok külön számozással illeszthetők a szövegbe az 1. táblázat szerinti elrendezés szerint. A táblázat címe balra legyen igazítva. Ügyeljen arra, hogy a cím a táblázat felett legyen (a táblázat ne kerüljön át a következő hasábba).</a:t>
            </a:r>
            <a:endParaRPr lang="en-US" altLang="hu-HU" sz="2400" dirty="0">
              <a:latin typeface="Times New Roman" panose="02020603050405020304" pitchFamily="18" charset="0"/>
            </a:endParaRPr>
          </a:p>
        </p:txBody>
      </p:sp>
      <p:sp>
        <p:nvSpPr>
          <p:cNvPr id="69" name="Text Box 22">
            <a:extLst>
              <a:ext uri="{FF2B5EF4-FFF2-40B4-BE49-F238E27FC236}">
                <a16:creationId xmlns:a16="http://schemas.microsoft.com/office/drawing/2014/main" id="{3A0AD40A-F749-4805-9923-0E3242AAB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4898" y="9196967"/>
            <a:ext cx="10079037" cy="49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/>
          <a:lstStyle>
            <a:lvl1pPr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71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hu-HU" altLang="hu-HU" sz="2400" dirty="0">
                <a:latin typeface="Times New Roman" panose="02020603050405020304" pitchFamily="18" charset="0"/>
              </a:rPr>
              <a:t>1. táblázat: táblázat felirata.</a:t>
            </a:r>
            <a:endParaRPr lang="en-US" altLang="hu-HU" sz="2400" dirty="0">
              <a:latin typeface="Times New Roman" panose="02020603050405020304" pitchFamily="18" charset="0"/>
            </a:endParaRPr>
          </a:p>
        </p:txBody>
      </p:sp>
      <p:sp>
        <p:nvSpPr>
          <p:cNvPr id="70" name="Text Box 21">
            <a:extLst>
              <a:ext uri="{FF2B5EF4-FFF2-40B4-BE49-F238E27FC236}">
                <a16:creationId xmlns:a16="http://schemas.microsoft.com/office/drawing/2014/main" id="{2DC96847-E3D9-4F27-8393-779C6774D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81" y="19848548"/>
            <a:ext cx="9939337" cy="386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>
            <a:spAutoFit/>
          </a:bodyPr>
          <a:lstStyle>
            <a:lvl1pPr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hu-HU" altLang="hu-HU" sz="2400" dirty="0">
                <a:latin typeface="Times New Roman" panose="02020603050405020304" pitchFamily="18" charset="0"/>
              </a:rPr>
              <a:t>Oldalbeállítások:  90 cm x 100 cm és </a:t>
            </a: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	2 vagy 3 hasáb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hasábokban lévő szöveget saját szöveggel helyettesítheti. 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20-24 pontos betűméret az ideális, ez biztosítja, hogy a poszter normál látótávolságból is olvasható maradjon.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Times New Roman a javasolt betűtípus.</a:t>
            </a:r>
            <a:endParaRPr lang="en-US" altLang="hu-HU" sz="2400" dirty="0">
              <a:latin typeface="Times New Roman" panose="02020603050405020304" pitchFamily="18" charset="0"/>
            </a:endParaRPr>
          </a:p>
          <a:p>
            <a:endParaRPr lang="en-US" altLang="hu-HU" sz="3000" dirty="0">
              <a:latin typeface="Times New Roman" panose="02020603050405020304" pitchFamily="18" charset="0"/>
            </a:endParaRPr>
          </a:p>
        </p:txBody>
      </p:sp>
      <p:sp>
        <p:nvSpPr>
          <p:cNvPr id="71" name="Text Box 21">
            <a:extLst>
              <a:ext uri="{FF2B5EF4-FFF2-40B4-BE49-F238E27FC236}">
                <a16:creationId xmlns:a16="http://schemas.microsoft.com/office/drawing/2014/main" id="{161EC898-A7E6-443A-BCE9-F9779F676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901" y="19825876"/>
            <a:ext cx="9939337" cy="386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>
            <a:spAutoFit/>
          </a:bodyPr>
          <a:lstStyle>
            <a:lvl1pPr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hu-HU" altLang="hu-HU" sz="2400" dirty="0">
                <a:latin typeface="Times New Roman" panose="02020603050405020304" pitchFamily="18" charset="0"/>
              </a:rPr>
              <a:t>Oldalbeállítások:  90 cm x 100 cm és </a:t>
            </a: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	2 vagy 3 hasáb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hasábokban lévő szöveget saját szöveggel helyettesítheti. 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20-24 pontos betűméret az ideális, ez biztosítja, hogy a poszter normál látótávolságból is olvasható maradjon.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Times New Roman a javasolt betűtípus.</a:t>
            </a:r>
            <a:endParaRPr lang="en-US" altLang="hu-HU" sz="2400" dirty="0">
              <a:latin typeface="Times New Roman" panose="02020603050405020304" pitchFamily="18" charset="0"/>
            </a:endParaRPr>
          </a:p>
          <a:p>
            <a:endParaRPr lang="en-US" altLang="hu-HU" sz="3000" dirty="0">
              <a:latin typeface="Times New Roman" panose="02020603050405020304" pitchFamily="18" charset="0"/>
            </a:endParaRPr>
          </a:p>
        </p:txBody>
      </p:sp>
      <p:sp>
        <p:nvSpPr>
          <p:cNvPr id="72" name="Text Box 21">
            <a:extLst>
              <a:ext uri="{FF2B5EF4-FFF2-40B4-BE49-F238E27FC236}">
                <a16:creationId xmlns:a16="http://schemas.microsoft.com/office/drawing/2014/main" id="{64508068-61EC-4C5E-8BEC-02CD2E811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1087" y="13485981"/>
            <a:ext cx="9939337" cy="386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>
            <a:spAutoFit/>
          </a:bodyPr>
          <a:lstStyle>
            <a:lvl1pPr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hu-HU" altLang="hu-HU" sz="2400" dirty="0">
                <a:latin typeface="Times New Roman" panose="02020603050405020304" pitchFamily="18" charset="0"/>
              </a:rPr>
              <a:t>Oldalbeállítások:  90 cm x 100 cm és </a:t>
            </a: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	2 vagy 3 hasáb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hasábokban lévő szöveget saját szöveggel helyettesítheti. 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20-24 pontos betűméret az ideális, ez biztosítja, hogy a poszter normál látótávolságból is olvasható maradjon.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Times New Roman a javasolt betűtípus.</a:t>
            </a:r>
            <a:endParaRPr lang="en-US" altLang="hu-HU" sz="2400" dirty="0">
              <a:latin typeface="Times New Roman" panose="02020603050405020304" pitchFamily="18" charset="0"/>
            </a:endParaRPr>
          </a:p>
          <a:p>
            <a:endParaRPr lang="en-US" altLang="hu-HU" sz="3000" dirty="0">
              <a:latin typeface="Times New Roman" panose="02020603050405020304" pitchFamily="18" charset="0"/>
            </a:endParaRPr>
          </a:p>
        </p:txBody>
      </p:sp>
      <p:sp>
        <p:nvSpPr>
          <p:cNvPr id="73" name="Text Box 21">
            <a:extLst>
              <a:ext uri="{FF2B5EF4-FFF2-40B4-BE49-F238E27FC236}">
                <a16:creationId xmlns:a16="http://schemas.microsoft.com/office/drawing/2014/main" id="{1D6B7EC9-3D54-46B1-9758-DEA6458B7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901" y="12020845"/>
            <a:ext cx="9939337" cy="386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45" tIns="38572" rIns="77145" bIns="38572">
            <a:spAutoFit/>
          </a:bodyPr>
          <a:lstStyle>
            <a:lvl1pPr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381125"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381125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hu-HU" altLang="hu-HU" sz="2400" dirty="0">
                <a:latin typeface="Times New Roman" panose="02020603050405020304" pitchFamily="18" charset="0"/>
              </a:rPr>
              <a:t>Oldalbeállítások:  90 cm x 100 cm és </a:t>
            </a: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	2 vagy 3 hasáb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hasábokban lévő szöveget saját szöveggel helyettesítheti. 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A 20-24 pontos betűméret az ideális, ez biztosítja, hogy a poszter normál látótávolságból is olvasható maradjon.</a:t>
            </a:r>
          </a:p>
          <a:p>
            <a:endParaRPr lang="hu-HU" altLang="hu-HU" sz="2400" dirty="0">
              <a:latin typeface="Times New Roman" panose="02020603050405020304" pitchFamily="18" charset="0"/>
            </a:endParaRPr>
          </a:p>
          <a:p>
            <a:r>
              <a:rPr lang="hu-HU" altLang="hu-HU" sz="2400" dirty="0">
                <a:latin typeface="Times New Roman" panose="02020603050405020304" pitchFamily="18" charset="0"/>
              </a:rPr>
              <a:t>Times New Roman a javasolt betűtípus.</a:t>
            </a:r>
            <a:endParaRPr lang="en-US" altLang="hu-HU" sz="2400" dirty="0">
              <a:latin typeface="Times New Roman" panose="02020603050405020304" pitchFamily="18" charset="0"/>
            </a:endParaRPr>
          </a:p>
          <a:p>
            <a:endParaRPr lang="en-US" altLang="hu-HU" sz="3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71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71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Egyéni</PresentationFormat>
  <Paragraphs>63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Helvetica Neue</vt:lpstr>
      <vt:lpstr>Times New Roman</vt:lpstr>
      <vt:lpstr>Alapértelmezett terv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2021-05-12T16:34:02Z</dcterms:created>
  <dcterms:modified xsi:type="dcterms:W3CDTF">2021-05-19T12:36:29Z</dcterms:modified>
</cp:coreProperties>
</file>